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1" r:id="rId3"/>
    <p:sldId id="258" r:id="rId4"/>
    <p:sldId id="259" r:id="rId5"/>
    <p:sldId id="263" r:id="rId6"/>
    <p:sldId id="257" r:id="rId7"/>
    <p:sldId id="260" r:id="rId8"/>
    <p:sldId id="262" r:id="rId9"/>
    <p:sldId id="264" r:id="rId10"/>
    <p:sldId id="266" r:id="rId11"/>
    <p:sldId id="268" r:id="rId12"/>
    <p:sldId id="265" r:id="rId13"/>
  </p:sldIdLst>
  <p:sldSz cx="18288000" cy="10287000"/>
  <p:notesSz cx="6858000" cy="9144000"/>
  <p:embeddedFontLst>
    <p:embeddedFont>
      <p:font typeface="Helvetica World" pitchFamily="2" charset="0"/>
      <p:regular r:id="rId14"/>
    </p:embeddedFont>
    <p:embeddedFont>
      <p:font typeface="Helvetica World Bold"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D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2" autoAdjust="0"/>
    <p:restoredTop sz="94637" autoAdjust="0"/>
  </p:normalViewPr>
  <p:slideViewPr>
    <p:cSldViewPr>
      <p:cViewPr varScale="1">
        <p:scale>
          <a:sx n="69" d="100"/>
          <a:sy n="69" d="100"/>
        </p:scale>
        <p:origin x="92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svg"/><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svg"/><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svg"/><Relationship Id="rId7"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2.svg"/></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4.svg"/><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svg"/><Relationship Id="rId10"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sv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sv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sv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0D68"/>
        </a:solidFill>
        <a:effectLst/>
      </p:bgPr>
    </p:bg>
    <p:spTree>
      <p:nvGrpSpPr>
        <p:cNvPr id="1" name=""/>
        <p:cNvGrpSpPr/>
        <p:nvPr/>
      </p:nvGrpSpPr>
      <p:grpSpPr>
        <a:xfrm>
          <a:off x="0" y="0"/>
          <a:ext cx="0" cy="0"/>
          <a:chOff x="0" y="0"/>
          <a:chExt cx="0" cy="0"/>
        </a:xfrm>
      </p:grpSpPr>
      <p:sp>
        <p:nvSpPr>
          <p:cNvPr id="2" name="Freeform 2"/>
          <p:cNvSpPr/>
          <p:nvPr/>
        </p:nvSpPr>
        <p:spPr>
          <a:xfrm rot="-5400000">
            <a:off x="6277873" y="6380939"/>
            <a:ext cx="7024991" cy="3582211"/>
          </a:xfrm>
          <a:custGeom>
            <a:avLst/>
            <a:gdLst/>
            <a:ahLst/>
            <a:cxnLst/>
            <a:rect l="l" t="t" r="r" b="b"/>
            <a:pathLst>
              <a:path w="7024991" h="3582211">
                <a:moveTo>
                  <a:pt x="0" y="0"/>
                </a:moveTo>
                <a:lnTo>
                  <a:pt x="7024991" y="0"/>
                </a:lnTo>
                <a:lnTo>
                  <a:pt x="7024991" y="3582211"/>
                </a:lnTo>
                <a:lnTo>
                  <a:pt x="0" y="3582211"/>
                </a:lnTo>
                <a:lnTo>
                  <a:pt x="0" y="0"/>
                </a:lnTo>
                <a:close/>
              </a:path>
            </a:pathLst>
          </a:custGeom>
          <a:blipFill>
            <a:blip r:embed="rId2">
              <a:extLst>
                <a:ext uri="{96DAC541-7B7A-43D3-8B79-37D633B846F1}">
                  <asvg:svgBlip xmlns:asvg="http://schemas.microsoft.com/office/drawing/2016/SVG/main" r:embed="rId3"/>
                </a:ext>
              </a:extLst>
            </a:blip>
            <a:stretch>
              <a:fillRect b="-96107"/>
            </a:stretch>
          </a:blipFill>
        </p:spPr>
        <p:txBody>
          <a:bodyPr/>
          <a:lstStyle/>
          <a:p>
            <a:endParaRPr lang="en-EG"/>
          </a:p>
        </p:txBody>
      </p:sp>
      <p:sp>
        <p:nvSpPr>
          <p:cNvPr id="4" name="Freeform 4"/>
          <p:cNvSpPr/>
          <p:nvPr/>
        </p:nvSpPr>
        <p:spPr>
          <a:xfrm rot="5400000">
            <a:off x="10234309" y="0"/>
            <a:ext cx="7024991" cy="7024991"/>
          </a:xfrm>
          <a:custGeom>
            <a:avLst/>
            <a:gdLst/>
            <a:ahLst/>
            <a:cxnLst/>
            <a:rect l="l" t="t" r="r" b="b"/>
            <a:pathLst>
              <a:path w="7024991" h="7024991">
                <a:moveTo>
                  <a:pt x="0" y="0"/>
                </a:moveTo>
                <a:lnTo>
                  <a:pt x="7024991" y="0"/>
                </a:lnTo>
                <a:lnTo>
                  <a:pt x="7024991" y="7024991"/>
                </a:lnTo>
                <a:lnTo>
                  <a:pt x="0" y="70249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algn="r" defTabSz="914400" rtl="1" eaLnBrk="1" latinLnBrk="0" hangingPunct="1"/>
            <a:endParaRPr lang="en-EG"/>
          </a:p>
        </p:txBody>
      </p:sp>
      <p:sp>
        <p:nvSpPr>
          <p:cNvPr id="5" name="TextBox 5"/>
          <p:cNvSpPr txBox="1"/>
          <p:nvPr/>
        </p:nvSpPr>
        <p:spPr>
          <a:xfrm>
            <a:off x="1028700" y="4552189"/>
            <a:ext cx="12352275" cy="5239511"/>
          </a:xfrm>
          <a:prstGeom prst="rect">
            <a:avLst/>
          </a:prstGeom>
        </p:spPr>
        <p:txBody>
          <a:bodyPr lIns="0" tIns="0" rIns="0" bIns="0" rtlCol="0" anchor="t">
            <a:spAutoFit/>
          </a:bodyPr>
          <a:lstStyle/>
          <a:p>
            <a:pPr marL="0" defTabSz="914400" rtl="1" eaLnBrk="1" latinLnBrk="0" hangingPunct="1"/>
            <a:r>
              <a:rPr lang="en-US" sz="11349" b="1" spc="-340" dirty="0">
                <a:solidFill>
                  <a:srgbClr val="C4ECFF"/>
                </a:solidFill>
                <a:latin typeface="Helvetica World Bold"/>
                <a:ea typeface="Helvetica World Bold"/>
                <a:cs typeface="Helvetica World Bold"/>
                <a:sym typeface="Helvetica World Bold"/>
              </a:rPr>
              <a:t>LayoutLMv3 </a:t>
            </a:r>
          </a:p>
          <a:p>
            <a:pPr marL="0" defTabSz="914400" rtl="1" eaLnBrk="1" latinLnBrk="0" hangingPunct="1"/>
            <a:r>
              <a:rPr lang="en-US" sz="11349" b="1" spc="-340" dirty="0">
                <a:solidFill>
                  <a:srgbClr val="C4ECFF"/>
                </a:solidFill>
                <a:latin typeface="Helvetica World Bold"/>
                <a:ea typeface="Helvetica World Bold"/>
                <a:cs typeface="Helvetica World Bold"/>
                <a:sym typeface="Helvetica World Bold"/>
              </a:rPr>
              <a:t>Invoice data</a:t>
            </a:r>
          </a:p>
          <a:p>
            <a:pPr marL="0" defTabSz="914400" rtl="1" eaLnBrk="1" latinLnBrk="0" hangingPunct="1"/>
            <a:r>
              <a:rPr lang="en-US" sz="11349" b="1" spc="-340" dirty="0">
                <a:solidFill>
                  <a:srgbClr val="C4ECFF"/>
                </a:solidFill>
                <a:latin typeface="Helvetica World Bold"/>
                <a:ea typeface="Helvetica World Bold"/>
                <a:cs typeface="Helvetica World Bold"/>
                <a:sym typeface="Helvetica World Bold"/>
              </a:rPr>
              <a:t>Extraction</a:t>
            </a:r>
          </a:p>
        </p:txBody>
      </p:sp>
      <p:sp>
        <p:nvSpPr>
          <p:cNvPr id="6" name="Freeform 6"/>
          <p:cNvSpPr/>
          <p:nvPr/>
        </p:nvSpPr>
        <p:spPr>
          <a:xfrm flipH="1">
            <a:off x="6774613" y="1028700"/>
            <a:ext cx="10484687" cy="4579156"/>
          </a:xfrm>
          <a:custGeom>
            <a:avLst/>
            <a:gdLst/>
            <a:ahLst/>
            <a:cxnLst/>
            <a:rect l="l" t="t" r="r" b="b"/>
            <a:pathLst>
              <a:path w="10484687" h="4579156">
                <a:moveTo>
                  <a:pt x="10484687" y="0"/>
                </a:moveTo>
                <a:lnTo>
                  <a:pt x="0" y="0"/>
                </a:lnTo>
                <a:lnTo>
                  <a:pt x="0" y="4579156"/>
                </a:lnTo>
                <a:lnTo>
                  <a:pt x="10484687" y="4579156"/>
                </a:lnTo>
                <a:lnTo>
                  <a:pt x="10484687" y="0"/>
                </a:lnTo>
                <a:close/>
              </a:path>
            </a:pathLst>
          </a:custGeom>
          <a:blipFill>
            <a:blip r:embed="rId6"/>
            <a:stretch>
              <a:fillRect/>
            </a:stretch>
          </a:blipFill>
        </p:spPr>
        <p:txBody>
          <a:bodyPr/>
          <a:lstStyle/>
          <a:p>
            <a:endParaRPr lang="en-EG"/>
          </a:p>
        </p:txBody>
      </p:sp>
      <p:sp>
        <p:nvSpPr>
          <p:cNvPr id="10" name="Freeform 10"/>
          <p:cNvSpPr/>
          <p:nvPr/>
        </p:nvSpPr>
        <p:spPr>
          <a:xfrm>
            <a:off x="16593357" y="6858506"/>
            <a:ext cx="665943" cy="166486"/>
          </a:xfrm>
          <a:custGeom>
            <a:avLst/>
            <a:gdLst/>
            <a:ahLst/>
            <a:cxnLst/>
            <a:rect l="l" t="t" r="r" b="b"/>
            <a:pathLst>
              <a:path w="665943" h="166486">
                <a:moveTo>
                  <a:pt x="0" y="0"/>
                </a:moveTo>
                <a:lnTo>
                  <a:pt x="665943" y="0"/>
                </a:lnTo>
                <a:lnTo>
                  <a:pt x="665943" y="166485"/>
                </a:lnTo>
                <a:lnTo>
                  <a:pt x="0" y="1664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EG"/>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F0D68"/>
        </a:solidFill>
        <a:effectLst/>
      </p:bgPr>
    </p:bg>
    <p:spTree>
      <p:nvGrpSpPr>
        <p:cNvPr id="1" name="">
          <a:extLst>
            <a:ext uri="{FF2B5EF4-FFF2-40B4-BE49-F238E27FC236}">
              <a16:creationId xmlns:a16="http://schemas.microsoft.com/office/drawing/2014/main" id="{2AC3FE7F-A992-59F9-88D7-B44C58DEEB6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7D01566-0238-0913-4EE0-CEB2F63B8091}"/>
              </a:ext>
            </a:extLst>
          </p:cNvPr>
          <p:cNvSpPr/>
          <p:nvPr/>
        </p:nvSpPr>
        <p:spPr>
          <a:xfrm rot="-5400000">
            <a:off x="-1560908" y="3226574"/>
            <a:ext cx="7024991" cy="7024991"/>
          </a:xfrm>
          <a:custGeom>
            <a:avLst/>
            <a:gdLst/>
            <a:ahLst/>
            <a:cxnLst/>
            <a:rect l="l" t="t" r="r" b="b"/>
            <a:pathLst>
              <a:path w="7024991" h="7024991">
                <a:moveTo>
                  <a:pt x="0" y="0"/>
                </a:moveTo>
                <a:lnTo>
                  <a:pt x="7024992" y="0"/>
                </a:lnTo>
                <a:lnTo>
                  <a:pt x="7024992" y="7024992"/>
                </a:lnTo>
                <a:lnTo>
                  <a:pt x="0" y="7024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EG"/>
          </a:p>
        </p:txBody>
      </p:sp>
      <p:sp>
        <p:nvSpPr>
          <p:cNvPr id="3" name="Freeform 3">
            <a:extLst>
              <a:ext uri="{FF2B5EF4-FFF2-40B4-BE49-F238E27FC236}">
                <a16:creationId xmlns:a16="http://schemas.microsoft.com/office/drawing/2014/main" id="{FD4390EE-1966-42AB-71FA-35202BB9EEB6}"/>
              </a:ext>
            </a:extLst>
          </p:cNvPr>
          <p:cNvSpPr/>
          <p:nvPr/>
        </p:nvSpPr>
        <p:spPr>
          <a:xfrm rot="5400000">
            <a:off x="12280207" y="938836"/>
            <a:ext cx="7024991" cy="3582211"/>
          </a:xfrm>
          <a:custGeom>
            <a:avLst/>
            <a:gdLst/>
            <a:ahLst/>
            <a:cxnLst/>
            <a:rect l="l" t="t" r="r" b="b"/>
            <a:pathLst>
              <a:path w="7024991" h="3582211">
                <a:moveTo>
                  <a:pt x="0" y="0"/>
                </a:moveTo>
                <a:lnTo>
                  <a:pt x="7024991" y="0"/>
                </a:lnTo>
                <a:lnTo>
                  <a:pt x="7024991" y="3582211"/>
                </a:lnTo>
                <a:lnTo>
                  <a:pt x="0" y="3582211"/>
                </a:lnTo>
                <a:lnTo>
                  <a:pt x="0" y="0"/>
                </a:lnTo>
                <a:close/>
              </a:path>
            </a:pathLst>
          </a:custGeom>
          <a:blipFill>
            <a:blip r:embed="rId4">
              <a:extLst>
                <a:ext uri="{96DAC541-7B7A-43D3-8B79-37D633B846F1}">
                  <asvg:svgBlip xmlns:asvg="http://schemas.microsoft.com/office/drawing/2016/SVG/main" r:embed="rId5"/>
                </a:ext>
              </a:extLst>
            </a:blip>
            <a:stretch>
              <a:fillRect b="-96107"/>
            </a:stretch>
          </a:blipFill>
        </p:spPr>
        <p:txBody>
          <a:bodyPr/>
          <a:lstStyle/>
          <a:p>
            <a:endParaRPr lang="en-EG"/>
          </a:p>
        </p:txBody>
      </p:sp>
      <p:sp>
        <p:nvSpPr>
          <p:cNvPr id="5" name="AutoShape 5">
            <a:extLst>
              <a:ext uri="{FF2B5EF4-FFF2-40B4-BE49-F238E27FC236}">
                <a16:creationId xmlns:a16="http://schemas.microsoft.com/office/drawing/2014/main" id="{0BA10338-8F11-D69B-8947-8C3B36552052}"/>
              </a:ext>
            </a:extLst>
          </p:cNvPr>
          <p:cNvSpPr/>
          <p:nvPr/>
        </p:nvSpPr>
        <p:spPr>
          <a:xfrm flipH="1" flipV="1">
            <a:off x="9150355" y="3226574"/>
            <a:ext cx="0" cy="6031726"/>
          </a:xfrm>
          <a:prstGeom prst="line">
            <a:avLst/>
          </a:prstGeom>
          <a:ln w="9525" cap="flat">
            <a:solidFill>
              <a:srgbClr val="C4ECFF"/>
            </a:solidFill>
            <a:prstDash val="solid"/>
            <a:headEnd type="none" w="sm" len="sm"/>
            <a:tailEnd type="none" w="sm" len="sm"/>
          </a:ln>
        </p:spPr>
        <p:txBody>
          <a:bodyPr/>
          <a:lstStyle/>
          <a:p>
            <a:endParaRPr lang="en-EG"/>
          </a:p>
        </p:txBody>
      </p:sp>
      <p:sp>
        <p:nvSpPr>
          <p:cNvPr id="6" name="Freeform 6">
            <a:extLst>
              <a:ext uri="{FF2B5EF4-FFF2-40B4-BE49-F238E27FC236}">
                <a16:creationId xmlns:a16="http://schemas.microsoft.com/office/drawing/2014/main" id="{5A576F0B-8128-3B41-B041-0280858A5E34}"/>
              </a:ext>
            </a:extLst>
          </p:cNvPr>
          <p:cNvSpPr/>
          <p:nvPr/>
        </p:nvSpPr>
        <p:spPr>
          <a:xfrm>
            <a:off x="16687800" y="9867900"/>
            <a:ext cx="665943" cy="166486"/>
          </a:xfrm>
          <a:custGeom>
            <a:avLst/>
            <a:gdLst/>
            <a:ahLst/>
            <a:cxnLst/>
            <a:rect l="l" t="t" r="r" b="b"/>
            <a:pathLst>
              <a:path w="665943" h="166486">
                <a:moveTo>
                  <a:pt x="0" y="0"/>
                </a:moveTo>
                <a:lnTo>
                  <a:pt x="665944" y="0"/>
                </a:lnTo>
                <a:lnTo>
                  <a:pt x="665944" y="166486"/>
                </a:lnTo>
                <a:lnTo>
                  <a:pt x="0" y="1664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EG"/>
          </a:p>
        </p:txBody>
      </p:sp>
      <p:sp>
        <p:nvSpPr>
          <p:cNvPr id="8" name="TextBox 8">
            <a:extLst>
              <a:ext uri="{FF2B5EF4-FFF2-40B4-BE49-F238E27FC236}">
                <a16:creationId xmlns:a16="http://schemas.microsoft.com/office/drawing/2014/main" id="{3EA90D21-EF24-D5C9-123B-9FA93BC1F6F5}"/>
              </a:ext>
            </a:extLst>
          </p:cNvPr>
          <p:cNvSpPr txBox="1"/>
          <p:nvPr/>
        </p:nvSpPr>
        <p:spPr>
          <a:xfrm>
            <a:off x="6134717" y="1192374"/>
            <a:ext cx="5982095" cy="783804"/>
          </a:xfrm>
          <a:prstGeom prst="rect">
            <a:avLst/>
          </a:prstGeom>
        </p:spPr>
        <p:txBody>
          <a:bodyPr wrap="square" lIns="0" tIns="0" rIns="0" bIns="0" rtlCol="0" anchor="t">
            <a:spAutoFit/>
          </a:bodyPr>
          <a:lstStyle/>
          <a:p>
            <a:pPr>
              <a:lnSpc>
                <a:spcPts val="5472"/>
              </a:lnSpc>
            </a:pPr>
            <a:r>
              <a:rPr lang="en-US" sz="7200" b="1" spc="-215" dirty="0">
                <a:solidFill>
                  <a:srgbClr val="C4ECFF"/>
                </a:solidFill>
                <a:latin typeface="Helvetica World Bold"/>
                <a:ea typeface="Helvetica World Bold"/>
                <a:cs typeface="Helvetica World Bold"/>
                <a:sym typeface="Helvetica World Bold"/>
              </a:rPr>
              <a:t>Demo Website</a:t>
            </a:r>
          </a:p>
        </p:txBody>
      </p:sp>
      <p:pic>
        <p:nvPicPr>
          <p:cNvPr id="11" name="Picture 10" descr="A screenshot of a login screen&#10;&#10;Description automatically generated">
            <a:extLst>
              <a:ext uri="{FF2B5EF4-FFF2-40B4-BE49-F238E27FC236}">
                <a16:creationId xmlns:a16="http://schemas.microsoft.com/office/drawing/2014/main" id="{581207A3-C162-8DC5-6E06-FB48EFDFD33E}"/>
              </a:ext>
            </a:extLst>
          </p:cNvPr>
          <p:cNvPicPr>
            <a:picLocks noChangeAspect="1"/>
          </p:cNvPicPr>
          <p:nvPr/>
        </p:nvPicPr>
        <p:blipFill>
          <a:blip r:embed="rId8">
            <a:extLst>
              <a:ext uri="{28A0092B-C50C-407E-A947-70E740481C1C}">
                <a14:useLocalDpi xmlns:a14="http://schemas.microsoft.com/office/drawing/2010/main" val="0"/>
              </a:ext>
            </a:extLst>
          </a:blip>
          <a:srcRect l="3978" t="4244" r="2921" b="7543"/>
          <a:stretch/>
        </p:blipFill>
        <p:spPr>
          <a:xfrm>
            <a:off x="946967" y="2729941"/>
            <a:ext cx="7121716" cy="6434717"/>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E47F80A3-2D14-3CA2-3886-8FC6C7491BC3}"/>
              </a:ext>
            </a:extLst>
          </p:cNvPr>
          <p:cNvPicPr>
            <a:picLocks noChangeAspect="1"/>
          </p:cNvPicPr>
          <p:nvPr/>
        </p:nvPicPr>
        <p:blipFill>
          <a:blip r:embed="rId9">
            <a:extLst>
              <a:ext uri="{28A0092B-C50C-407E-A947-70E740481C1C}">
                <a14:useLocalDpi xmlns:a14="http://schemas.microsoft.com/office/drawing/2010/main" val="0"/>
              </a:ext>
            </a:extLst>
          </a:blip>
          <a:srcRect l="10896" r="9197"/>
          <a:stretch/>
        </p:blipFill>
        <p:spPr>
          <a:xfrm>
            <a:off x="10232028" y="2671183"/>
            <a:ext cx="7121715" cy="6434717"/>
          </a:xfrm>
          <a:prstGeom prst="rect">
            <a:avLst/>
          </a:prstGeom>
        </p:spPr>
      </p:pic>
    </p:spTree>
    <p:extLst>
      <p:ext uri="{BB962C8B-B14F-4D97-AF65-F5344CB8AC3E}">
        <p14:creationId xmlns:p14="http://schemas.microsoft.com/office/powerpoint/2010/main" val="324805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F0D68"/>
        </a:solidFill>
        <a:effectLst/>
      </p:bgPr>
    </p:bg>
    <p:spTree>
      <p:nvGrpSpPr>
        <p:cNvPr id="1" name="">
          <a:extLst>
            <a:ext uri="{FF2B5EF4-FFF2-40B4-BE49-F238E27FC236}">
              <a16:creationId xmlns:a16="http://schemas.microsoft.com/office/drawing/2014/main" id="{701561A1-1779-9EB3-95A2-1B9D7B6DDB1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589FD6B-5CB4-B121-4888-47CDB8955494}"/>
              </a:ext>
            </a:extLst>
          </p:cNvPr>
          <p:cNvSpPr/>
          <p:nvPr/>
        </p:nvSpPr>
        <p:spPr>
          <a:xfrm rot="-5400000">
            <a:off x="-1560908" y="3226574"/>
            <a:ext cx="7024991" cy="7024991"/>
          </a:xfrm>
          <a:custGeom>
            <a:avLst/>
            <a:gdLst/>
            <a:ahLst/>
            <a:cxnLst/>
            <a:rect l="l" t="t" r="r" b="b"/>
            <a:pathLst>
              <a:path w="7024991" h="7024991">
                <a:moveTo>
                  <a:pt x="0" y="0"/>
                </a:moveTo>
                <a:lnTo>
                  <a:pt x="7024992" y="0"/>
                </a:lnTo>
                <a:lnTo>
                  <a:pt x="7024992" y="7024992"/>
                </a:lnTo>
                <a:lnTo>
                  <a:pt x="0" y="7024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EG"/>
          </a:p>
        </p:txBody>
      </p:sp>
      <p:sp>
        <p:nvSpPr>
          <p:cNvPr id="3" name="Freeform 3">
            <a:extLst>
              <a:ext uri="{FF2B5EF4-FFF2-40B4-BE49-F238E27FC236}">
                <a16:creationId xmlns:a16="http://schemas.microsoft.com/office/drawing/2014/main" id="{7F55784D-C97F-6ABE-1070-99138580D6A3}"/>
              </a:ext>
            </a:extLst>
          </p:cNvPr>
          <p:cNvSpPr/>
          <p:nvPr/>
        </p:nvSpPr>
        <p:spPr>
          <a:xfrm rot="5400000">
            <a:off x="12280207" y="938836"/>
            <a:ext cx="7024991" cy="3582211"/>
          </a:xfrm>
          <a:custGeom>
            <a:avLst/>
            <a:gdLst/>
            <a:ahLst/>
            <a:cxnLst/>
            <a:rect l="l" t="t" r="r" b="b"/>
            <a:pathLst>
              <a:path w="7024991" h="3582211">
                <a:moveTo>
                  <a:pt x="0" y="0"/>
                </a:moveTo>
                <a:lnTo>
                  <a:pt x="7024991" y="0"/>
                </a:lnTo>
                <a:lnTo>
                  <a:pt x="7024991" y="3582211"/>
                </a:lnTo>
                <a:lnTo>
                  <a:pt x="0" y="3582211"/>
                </a:lnTo>
                <a:lnTo>
                  <a:pt x="0" y="0"/>
                </a:lnTo>
                <a:close/>
              </a:path>
            </a:pathLst>
          </a:custGeom>
          <a:blipFill>
            <a:blip r:embed="rId4">
              <a:extLst>
                <a:ext uri="{96DAC541-7B7A-43D3-8B79-37D633B846F1}">
                  <asvg:svgBlip xmlns:asvg="http://schemas.microsoft.com/office/drawing/2016/SVG/main" r:embed="rId5"/>
                </a:ext>
              </a:extLst>
            </a:blip>
            <a:stretch>
              <a:fillRect b="-96107"/>
            </a:stretch>
          </a:blipFill>
        </p:spPr>
        <p:txBody>
          <a:bodyPr/>
          <a:lstStyle/>
          <a:p>
            <a:endParaRPr lang="en-EG"/>
          </a:p>
        </p:txBody>
      </p:sp>
      <p:sp>
        <p:nvSpPr>
          <p:cNvPr id="6" name="Freeform 6">
            <a:extLst>
              <a:ext uri="{FF2B5EF4-FFF2-40B4-BE49-F238E27FC236}">
                <a16:creationId xmlns:a16="http://schemas.microsoft.com/office/drawing/2014/main" id="{B0C1EBB0-E15E-DD9F-6C87-51623EC08A0A}"/>
              </a:ext>
            </a:extLst>
          </p:cNvPr>
          <p:cNvSpPr/>
          <p:nvPr/>
        </p:nvSpPr>
        <p:spPr>
          <a:xfrm>
            <a:off x="16687800" y="9867900"/>
            <a:ext cx="665943" cy="166486"/>
          </a:xfrm>
          <a:custGeom>
            <a:avLst/>
            <a:gdLst/>
            <a:ahLst/>
            <a:cxnLst/>
            <a:rect l="l" t="t" r="r" b="b"/>
            <a:pathLst>
              <a:path w="665943" h="166486">
                <a:moveTo>
                  <a:pt x="0" y="0"/>
                </a:moveTo>
                <a:lnTo>
                  <a:pt x="665944" y="0"/>
                </a:lnTo>
                <a:lnTo>
                  <a:pt x="665944" y="166486"/>
                </a:lnTo>
                <a:lnTo>
                  <a:pt x="0" y="1664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EG"/>
          </a:p>
        </p:txBody>
      </p:sp>
      <p:sp>
        <p:nvSpPr>
          <p:cNvPr id="8" name="TextBox 8">
            <a:extLst>
              <a:ext uri="{FF2B5EF4-FFF2-40B4-BE49-F238E27FC236}">
                <a16:creationId xmlns:a16="http://schemas.microsoft.com/office/drawing/2014/main" id="{0F81F49C-320F-820B-5A38-8C843D7A063C}"/>
              </a:ext>
            </a:extLst>
          </p:cNvPr>
          <p:cNvSpPr txBox="1"/>
          <p:nvPr/>
        </p:nvSpPr>
        <p:spPr>
          <a:xfrm>
            <a:off x="6134717" y="1192374"/>
            <a:ext cx="5982095" cy="783804"/>
          </a:xfrm>
          <a:prstGeom prst="rect">
            <a:avLst/>
          </a:prstGeom>
        </p:spPr>
        <p:txBody>
          <a:bodyPr wrap="square" lIns="0" tIns="0" rIns="0" bIns="0" rtlCol="0" anchor="t">
            <a:spAutoFit/>
          </a:bodyPr>
          <a:lstStyle/>
          <a:p>
            <a:pPr>
              <a:lnSpc>
                <a:spcPts val="5472"/>
              </a:lnSpc>
            </a:pPr>
            <a:r>
              <a:rPr lang="en-US" sz="7200" b="1" spc="-215" dirty="0">
                <a:solidFill>
                  <a:srgbClr val="C4ECFF"/>
                </a:solidFill>
                <a:latin typeface="Helvetica World Bold"/>
                <a:ea typeface="Helvetica World Bold"/>
                <a:cs typeface="Helvetica World Bold"/>
                <a:sym typeface="Helvetica World Bold"/>
              </a:rPr>
              <a:t>Demo Website</a:t>
            </a:r>
          </a:p>
        </p:txBody>
      </p:sp>
      <p:pic>
        <p:nvPicPr>
          <p:cNvPr id="7" name="Picture 6">
            <a:extLst>
              <a:ext uri="{FF2B5EF4-FFF2-40B4-BE49-F238E27FC236}">
                <a16:creationId xmlns:a16="http://schemas.microsoft.com/office/drawing/2014/main" id="{1B18459A-C0EB-020A-64A3-8F77E2593D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1607" y="3020137"/>
            <a:ext cx="16482201" cy="5035032"/>
          </a:xfrm>
          <a:prstGeom prst="rect">
            <a:avLst/>
          </a:prstGeom>
        </p:spPr>
      </p:pic>
    </p:spTree>
    <p:extLst>
      <p:ext uri="{BB962C8B-B14F-4D97-AF65-F5344CB8AC3E}">
        <p14:creationId xmlns:p14="http://schemas.microsoft.com/office/powerpoint/2010/main" val="2038665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F0D68"/>
        </a:solidFill>
        <a:effectLst/>
      </p:bgPr>
    </p:bg>
    <p:spTree>
      <p:nvGrpSpPr>
        <p:cNvPr id="1" name=""/>
        <p:cNvGrpSpPr/>
        <p:nvPr/>
      </p:nvGrpSpPr>
      <p:grpSpPr>
        <a:xfrm>
          <a:off x="0" y="0"/>
          <a:ext cx="0" cy="0"/>
          <a:chOff x="0" y="0"/>
          <a:chExt cx="0" cy="0"/>
        </a:xfrm>
      </p:grpSpPr>
      <p:sp>
        <p:nvSpPr>
          <p:cNvPr id="2" name="Freeform 2"/>
          <p:cNvSpPr/>
          <p:nvPr/>
        </p:nvSpPr>
        <p:spPr>
          <a:xfrm rot="5400000">
            <a:off x="5037862" y="1914783"/>
            <a:ext cx="8883172" cy="4529741"/>
          </a:xfrm>
          <a:custGeom>
            <a:avLst/>
            <a:gdLst/>
            <a:ahLst/>
            <a:cxnLst/>
            <a:rect l="l" t="t" r="r" b="b"/>
            <a:pathLst>
              <a:path w="8883172" h="4529741">
                <a:moveTo>
                  <a:pt x="0" y="0"/>
                </a:moveTo>
                <a:lnTo>
                  <a:pt x="8883172" y="0"/>
                </a:lnTo>
                <a:lnTo>
                  <a:pt x="8883172" y="4529741"/>
                </a:lnTo>
                <a:lnTo>
                  <a:pt x="0" y="4529741"/>
                </a:lnTo>
                <a:lnTo>
                  <a:pt x="0" y="0"/>
                </a:lnTo>
                <a:close/>
              </a:path>
            </a:pathLst>
          </a:custGeom>
          <a:blipFill>
            <a:blip r:embed="rId2">
              <a:extLst>
                <a:ext uri="{96DAC541-7B7A-43D3-8B79-37D633B846F1}">
                  <asvg:svgBlip xmlns:asvg="http://schemas.microsoft.com/office/drawing/2016/SVG/main" r:embed="rId3"/>
                </a:ext>
              </a:extLst>
            </a:blip>
            <a:stretch>
              <a:fillRect b="-96107"/>
            </a:stretch>
          </a:blipFill>
        </p:spPr>
        <p:txBody>
          <a:bodyPr/>
          <a:lstStyle/>
          <a:p>
            <a:endParaRPr lang="en-EG"/>
          </a:p>
        </p:txBody>
      </p:sp>
      <p:sp>
        <p:nvSpPr>
          <p:cNvPr id="3" name="Freeform 3"/>
          <p:cNvSpPr/>
          <p:nvPr/>
        </p:nvSpPr>
        <p:spPr>
          <a:xfrm rot="-5400000">
            <a:off x="2469748" y="5872718"/>
            <a:ext cx="6284859" cy="3204799"/>
          </a:xfrm>
          <a:custGeom>
            <a:avLst/>
            <a:gdLst/>
            <a:ahLst/>
            <a:cxnLst/>
            <a:rect l="l" t="t" r="r" b="b"/>
            <a:pathLst>
              <a:path w="6284859" h="3204799">
                <a:moveTo>
                  <a:pt x="0" y="0"/>
                </a:moveTo>
                <a:lnTo>
                  <a:pt x="6284859" y="0"/>
                </a:lnTo>
                <a:lnTo>
                  <a:pt x="6284859" y="3204800"/>
                </a:lnTo>
                <a:lnTo>
                  <a:pt x="0" y="3204800"/>
                </a:lnTo>
                <a:lnTo>
                  <a:pt x="0" y="0"/>
                </a:lnTo>
                <a:close/>
              </a:path>
            </a:pathLst>
          </a:custGeom>
          <a:blipFill>
            <a:blip r:embed="rId2">
              <a:extLst>
                <a:ext uri="{96DAC541-7B7A-43D3-8B79-37D633B846F1}">
                  <asvg:svgBlip xmlns:asvg="http://schemas.microsoft.com/office/drawing/2016/SVG/main" r:embed="rId3"/>
                </a:ext>
              </a:extLst>
            </a:blip>
            <a:stretch>
              <a:fillRect b="-96107"/>
            </a:stretch>
          </a:blipFill>
        </p:spPr>
        <p:txBody>
          <a:bodyPr/>
          <a:lstStyle/>
          <a:p>
            <a:endParaRPr lang="en-EG"/>
          </a:p>
        </p:txBody>
      </p:sp>
      <p:sp>
        <p:nvSpPr>
          <p:cNvPr id="4" name="AutoShape 4"/>
          <p:cNvSpPr/>
          <p:nvPr/>
        </p:nvSpPr>
        <p:spPr>
          <a:xfrm>
            <a:off x="1028700" y="8621240"/>
            <a:ext cx="16230600" cy="0"/>
          </a:xfrm>
          <a:prstGeom prst="line">
            <a:avLst/>
          </a:prstGeom>
          <a:ln w="9525" cap="flat">
            <a:solidFill>
              <a:srgbClr val="C4ECFF"/>
            </a:solidFill>
            <a:prstDash val="solid"/>
            <a:headEnd type="none" w="sm" len="sm"/>
            <a:tailEnd type="none" w="sm" len="sm"/>
          </a:ln>
        </p:spPr>
        <p:txBody>
          <a:bodyPr/>
          <a:lstStyle/>
          <a:p>
            <a:endParaRPr lang="en-EG"/>
          </a:p>
        </p:txBody>
      </p:sp>
      <p:sp>
        <p:nvSpPr>
          <p:cNvPr id="5" name="Freeform 5"/>
          <p:cNvSpPr/>
          <p:nvPr/>
        </p:nvSpPr>
        <p:spPr>
          <a:xfrm rot="749682">
            <a:off x="9455076" y="597928"/>
            <a:ext cx="7542079" cy="7316818"/>
          </a:xfrm>
          <a:custGeom>
            <a:avLst/>
            <a:gdLst/>
            <a:ahLst/>
            <a:cxnLst/>
            <a:rect l="l" t="t" r="r" b="b"/>
            <a:pathLst>
              <a:path w="7542079" h="7316818">
                <a:moveTo>
                  <a:pt x="0" y="0"/>
                </a:moveTo>
                <a:lnTo>
                  <a:pt x="7542079" y="0"/>
                </a:lnTo>
                <a:lnTo>
                  <a:pt x="7542079" y="7316818"/>
                </a:lnTo>
                <a:lnTo>
                  <a:pt x="0" y="7316818"/>
                </a:lnTo>
                <a:lnTo>
                  <a:pt x="0" y="0"/>
                </a:lnTo>
                <a:close/>
              </a:path>
            </a:pathLst>
          </a:custGeom>
          <a:blipFill>
            <a:blip r:embed="rId4"/>
            <a:stretch>
              <a:fillRect/>
            </a:stretch>
          </a:blipFill>
        </p:spPr>
        <p:txBody>
          <a:bodyPr/>
          <a:lstStyle/>
          <a:p>
            <a:endParaRPr lang="en-EG"/>
          </a:p>
        </p:txBody>
      </p:sp>
      <p:sp>
        <p:nvSpPr>
          <p:cNvPr id="7" name="TextBox 7"/>
          <p:cNvSpPr txBox="1"/>
          <p:nvPr/>
        </p:nvSpPr>
        <p:spPr>
          <a:xfrm>
            <a:off x="1028700" y="5448300"/>
            <a:ext cx="6288701" cy="783804"/>
          </a:xfrm>
          <a:prstGeom prst="rect">
            <a:avLst/>
          </a:prstGeom>
        </p:spPr>
        <p:txBody>
          <a:bodyPr lIns="0" tIns="0" rIns="0" bIns="0" rtlCol="0" anchor="t">
            <a:spAutoFit/>
          </a:bodyPr>
          <a:lstStyle/>
          <a:p>
            <a:pPr algn="l">
              <a:lnSpc>
                <a:spcPts val="5472"/>
              </a:lnSpc>
            </a:pPr>
            <a:r>
              <a:rPr lang="en-US" sz="7200" b="1" spc="-215" dirty="0">
                <a:solidFill>
                  <a:srgbClr val="C4ECFF"/>
                </a:solidFill>
                <a:latin typeface="Helvetica World Bold"/>
                <a:ea typeface="Helvetica World Bold"/>
                <a:cs typeface="Helvetica World Bold"/>
                <a:sym typeface="Helvetica World Bold"/>
              </a:rPr>
              <a:t>Thank You</a:t>
            </a:r>
          </a:p>
        </p:txBody>
      </p:sp>
      <p:sp>
        <p:nvSpPr>
          <p:cNvPr id="8" name="TextBox 8"/>
          <p:cNvSpPr txBox="1"/>
          <p:nvPr/>
        </p:nvSpPr>
        <p:spPr>
          <a:xfrm>
            <a:off x="1028700" y="8951595"/>
            <a:ext cx="2818542" cy="306705"/>
          </a:xfrm>
          <a:prstGeom prst="rect">
            <a:avLst/>
          </a:prstGeom>
        </p:spPr>
        <p:txBody>
          <a:bodyPr lIns="0" tIns="0" rIns="0" bIns="0" rtlCol="0" anchor="t">
            <a:spAutoFit/>
          </a:bodyPr>
          <a:lstStyle/>
          <a:p>
            <a:pPr algn="l">
              <a:lnSpc>
                <a:spcPts val="2519"/>
              </a:lnSpc>
              <a:spcBef>
                <a:spcPct val="0"/>
              </a:spcBef>
            </a:pPr>
            <a:r>
              <a:rPr lang="en-US" sz="1799" spc="-17" dirty="0">
                <a:solidFill>
                  <a:srgbClr val="C4ECFF"/>
                </a:solidFill>
                <a:latin typeface="Helvetica World"/>
                <a:ea typeface="Helvetica World"/>
                <a:cs typeface="Helvetica World"/>
                <a:sym typeface="Helvetica World"/>
              </a:rPr>
              <a:t>Rahma Mohamed</a:t>
            </a:r>
          </a:p>
        </p:txBody>
      </p:sp>
      <p:sp>
        <p:nvSpPr>
          <p:cNvPr id="9" name="TextBox 9"/>
          <p:cNvSpPr txBox="1"/>
          <p:nvPr/>
        </p:nvSpPr>
        <p:spPr>
          <a:xfrm>
            <a:off x="7734729" y="8951595"/>
            <a:ext cx="2818542" cy="306705"/>
          </a:xfrm>
          <a:prstGeom prst="rect">
            <a:avLst/>
          </a:prstGeom>
        </p:spPr>
        <p:txBody>
          <a:bodyPr lIns="0" tIns="0" rIns="0" bIns="0" rtlCol="0" anchor="t">
            <a:spAutoFit/>
          </a:bodyPr>
          <a:lstStyle/>
          <a:p>
            <a:pPr algn="ctr">
              <a:lnSpc>
                <a:spcPts val="2519"/>
              </a:lnSpc>
              <a:spcBef>
                <a:spcPct val="0"/>
              </a:spcBef>
            </a:pPr>
            <a:r>
              <a:rPr lang="en-US" sz="1799" spc="-17" dirty="0">
                <a:solidFill>
                  <a:srgbClr val="C4ECFF"/>
                </a:solidFill>
                <a:latin typeface="Helvetica World"/>
                <a:ea typeface="Helvetica World"/>
                <a:cs typeface="Helvetica World"/>
                <a:sym typeface="Helvetica World"/>
              </a:rPr>
              <a:t>Mohamed Ahmed</a:t>
            </a:r>
          </a:p>
        </p:txBody>
      </p:sp>
      <p:sp>
        <p:nvSpPr>
          <p:cNvPr id="10" name="TextBox 10"/>
          <p:cNvSpPr txBox="1"/>
          <p:nvPr/>
        </p:nvSpPr>
        <p:spPr>
          <a:xfrm>
            <a:off x="14440758" y="8951595"/>
            <a:ext cx="2818542" cy="306705"/>
          </a:xfrm>
          <a:prstGeom prst="rect">
            <a:avLst/>
          </a:prstGeom>
        </p:spPr>
        <p:txBody>
          <a:bodyPr lIns="0" tIns="0" rIns="0" bIns="0" rtlCol="0" anchor="t">
            <a:spAutoFit/>
          </a:bodyPr>
          <a:lstStyle/>
          <a:p>
            <a:pPr algn="r">
              <a:lnSpc>
                <a:spcPts val="2519"/>
              </a:lnSpc>
              <a:spcBef>
                <a:spcPct val="0"/>
              </a:spcBef>
            </a:pPr>
            <a:r>
              <a:rPr lang="en-US" sz="1799" spc="-17" dirty="0">
                <a:solidFill>
                  <a:srgbClr val="C4ECFF"/>
                </a:solidFill>
                <a:latin typeface="Helvetica World"/>
                <a:ea typeface="Helvetica World"/>
                <a:cs typeface="Helvetica World"/>
                <a:sym typeface="Helvetica World"/>
              </a:rPr>
              <a:t>Seif </a:t>
            </a:r>
            <a:r>
              <a:rPr lang="en-US" sz="1799" spc="-17" dirty="0" err="1">
                <a:solidFill>
                  <a:srgbClr val="C4ECFF"/>
                </a:solidFill>
                <a:latin typeface="Helvetica World"/>
                <a:ea typeface="Helvetica World"/>
                <a:cs typeface="Helvetica World"/>
                <a:sym typeface="Helvetica World"/>
              </a:rPr>
              <a:t>Eldeen</a:t>
            </a:r>
            <a:r>
              <a:rPr lang="en-US" sz="1799" spc="-17" dirty="0">
                <a:solidFill>
                  <a:srgbClr val="C4ECFF"/>
                </a:solidFill>
                <a:latin typeface="Helvetica World"/>
                <a:ea typeface="Helvetica World"/>
                <a:cs typeface="Helvetica World"/>
                <a:sym typeface="Helvetica World"/>
              </a:rPr>
              <a:t> Sameh</a:t>
            </a:r>
          </a:p>
        </p:txBody>
      </p:sp>
      <p:sp>
        <p:nvSpPr>
          <p:cNvPr id="11" name="Freeform 11"/>
          <p:cNvSpPr/>
          <p:nvPr/>
        </p:nvSpPr>
        <p:spPr>
          <a:xfrm>
            <a:off x="16593357" y="6761147"/>
            <a:ext cx="665943" cy="166486"/>
          </a:xfrm>
          <a:custGeom>
            <a:avLst/>
            <a:gdLst/>
            <a:ahLst/>
            <a:cxnLst/>
            <a:rect l="l" t="t" r="r" b="b"/>
            <a:pathLst>
              <a:path w="665943" h="166486">
                <a:moveTo>
                  <a:pt x="0" y="0"/>
                </a:moveTo>
                <a:lnTo>
                  <a:pt x="665943" y="0"/>
                </a:lnTo>
                <a:lnTo>
                  <a:pt x="665943" y="166486"/>
                </a:lnTo>
                <a:lnTo>
                  <a:pt x="0" y="1664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EG"/>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F0D68"/>
        </a:solidFill>
        <a:effectLst/>
      </p:bgPr>
    </p:bg>
    <p:spTree>
      <p:nvGrpSpPr>
        <p:cNvPr id="1" name=""/>
        <p:cNvGrpSpPr/>
        <p:nvPr/>
      </p:nvGrpSpPr>
      <p:grpSpPr>
        <a:xfrm>
          <a:off x="0" y="0"/>
          <a:ext cx="0" cy="0"/>
          <a:chOff x="0" y="0"/>
          <a:chExt cx="0" cy="0"/>
        </a:xfrm>
      </p:grpSpPr>
      <p:sp>
        <p:nvSpPr>
          <p:cNvPr id="2" name="Freeform 2"/>
          <p:cNvSpPr/>
          <p:nvPr/>
        </p:nvSpPr>
        <p:spPr>
          <a:xfrm rot="5400000">
            <a:off x="12364125" y="-891138"/>
            <a:ext cx="7024991" cy="7024991"/>
          </a:xfrm>
          <a:custGeom>
            <a:avLst/>
            <a:gdLst/>
            <a:ahLst/>
            <a:cxnLst/>
            <a:rect l="l" t="t" r="r" b="b"/>
            <a:pathLst>
              <a:path w="7024991" h="7024991">
                <a:moveTo>
                  <a:pt x="0" y="0"/>
                </a:moveTo>
                <a:lnTo>
                  <a:pt x="7024991" y="0"/>
                </a:lnTo>
                <a:lnTo>
                  <a:pt x="7024991" y="7024992"/>
                </a:lnTo>
                <a:lnTo>
                  <a:pt x="0" y="7024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EG"/>
          </a:p>
        </p:txBody>
      </p:sp>
      <p:sp>
        <p:nvSpPr>
          <p:cNvPr id="3" name="Freeform 3"/>
          <p:cNvSpPr/>
          <p:nvPr/>
        </p:nvSpPr>
        <p:spPr>
          <a:xfrm flipH="1">
            <a:off x="13626752" y="1028700"/>
            <a:ext cx="3632548" cy="8229600"/>
          </a:xfrm>
          <a:custGeom>
            <a:avLst/>
            <a:gdLst/>
            <a:ahLst/>
            <a:cxnLst/>
            <a:rect l="l" t="t" r="r" b="b"/>
            <a:pathLst>
              <a:path w="3632548" h="8229600">
                <a:moveTo>
                  <a:pt x="3632548" y="0"/>
                </a:moveTo>
                <a:lnTo>
                  <a:pt x="0" y="0"/>
                </a:lnTo>
                <a:lnTo>
                  <a:pt x="0" y="8229600"/>
                </a:lnTo>
                <a:lnTo>
                  <a:pt x="3632548" y="8229600"/>
                </a:lnTo>
                <a:lnTo>
                  <a:pt x="3632548" y="0"/>
                </a:lnTo>
                <a:close/>
              </a:path>
            </a:pathLst>
          </a:custGeom>
          <a:blipFill>
            <a:blip r:embed="rId4"/>
            <a:stretch>
              <a:fillRect/>
            </a:stretch>
          </a:blipFill>
        </p:spPr>
        <p:txBody>
          <a:bodyPr/>
          <a:lstStyle/>
          <a:p>
            <a:endParaRPr lang="en-EG"/>
          </a:p>
        </p:txBody>
      </p:sp>
      <p:sp>
        <p:nvSpPr>
          <p:cNvPr id="5" name="TextBox 5"/>
          <p:cNvSpPr txBox="1"/>
          <p:nvPr/>
        </p:nvSpPr>
        <p:spPr>
          <a:xfrm>
            <a:off x="6316689" y="2564668"/>
            <a:ext cx="5654622" cy="1669161"/>
          </a:xfrm>
          <a:prstGeom prst="rect">
            <a:avLst/>
          </a:prstGeom>
        </p:spPr>
        <p:txBody>
          <a:bodyPr lIns="0" tIns="0" rIns="0" bIns="0" rtlCol="0" anchor="t">
            <a:spAutoFit/>
          </a:bodyPr>
          <a:lstStyle/>
          <a:p>
            <a:pPr algn="l">
              <a:lnSpc>
                <a:spcPts val="5472"/>
              </a:lnSpc>
            </a:pPr>
            <a:r>
              <a:rPr lang="en-US" sz="7200" b="1" spc="-215">
                <a:solidFill>
                  <a:srgbClr val="C4ECFF"/>
                </a:solidFill>
                <a:latin typeface="Helvetica World Bold"/>
                <a:ea typeface="Helvetica World Bold"/>
                <a:cs typeface="Helvetica World Bold"/>
                <a:sym typeface="Helvetica World Bold"/>
              </a:rPr>
              <a:t>PROBLEM STATEMENT</a:t>
            </a:r>
          </a:p>
        </p:txBody>
      </p:sp>
      <p:sp>
        <p:nvSpPr>
          <p:cNvPr id="6" name="TextBox 6"/>
          <p:cNvSpPr txBox="1"/>
          <p:nvPr/>
        </p:nvSpPr>
        <p:spPr>
          <a:xfrm>
            <a:off x="6316689" y="4610100"/>
            <a:ext cx="5099344" cy="4151265"/>
          </a:xfrm>
          <a:prstGeom prst="rect">
            <a:avLst/>
          </a:prstGeom>
        </p:spPr>
        <p:txBody>
          <a:bodyPr lIns="0" tIns="0" rIns="0" bIns="0" rtlCol="0" anchor="t">
            <a:spAutoFit/>
          </a:bodyPr>
          <a:lstStyle/>
          <a:p>
            <a:pPr algn="l">
              <a:lnSpc>
                <a:spcPts val="2519"/>
              </a:lnSpc>
              <a:spcBef>
                <a:spcPct val="0"/>
              </a:spcBef>
            </a:pPr>
            <a:r>
              <a:rPr lang="en-US" sz="1799" spc="-17" dirty="0">
                <a:solidFill>
                  <a:srgbClr val="C4ECFF"/>
                </a:solidFill>
                <a:latin typeface="Helvetica World"/>
                <a:ea typeface="Helvetica World"/>
                <a:cs typeface="Helvetica World"/>
                <a:sym typeface="Helvetica World"/>
              </a:rPr>
              <a:t>In industries that handle large volumes of financial documents, such as invoices, manual data extraction is a time-consuming and error-prone process. Companies must extract key information from invoices, including invoice numbers, dates, total amounts, and line items, to process payments, maintain accurate financial records, and ensure compliance. Traditional Optical Character Recognition (OCR) solutions are often inadequate, as they struggle to capture the layout and structure of complex documents like invoices, where context and spatial relationships between entities are critical for accurate data extraction.</a:t>
            </a:r>
          </a:p>
        </p:txBody>
      </p:sp>
      <p:sp>
        <p:nvSpPr>
          <p:cNvPr id="7" name="Freeform 7"/>
          <p:cNvSpPr/>
          <p:nvPr/>
        </p:nvSpPr>
        <p:spPr>
          <a:xfrm rot="-5400000">
            <a:off x="-2713299" y="4548826"/>
            <a:ext cx="10387235" cy="5296699"/>
          </a:xfrm>
          <a:custGeom>
            <a:avLst/>
            <a:gdLst/>
            <a:ahLst/>
            <a:cxnLst/>
            <a:rect l="l" t="t" r="r" b="b"/>
            <a:pathLst>
              <a:path w="10387235" h="5296699">
                <a:moveTo>
                  <a:pt x="0" y="0"/>
                </a:moveTo>
                <a:lnTo>
                  <a:pt x="10387236" y="0"/>
                </a:lnTo>
                <a:lnTo>
                  <a:pt x="10387236" y="5296699"/>
                </a:lnTo>
                <a:lnTo>
                  <a:pt x="0" y="5296699"/>
                </a:lnTo>
                <a:lnTo>
                  <a:pt x="0" y="0"/>
                </a:lnTo>
                <a:close/>
              </a:path>
            </a:pathLst>
          </a:custGeom>
          <a:blipFill>
            <a:blip r:embed="rId2">
              <a:extLst>
                <a:ext uri="{96DAC541-7B7A-43D3-8B79-37D633B846F1}">
                  <asvg:svgBlip xmlns:asvg="http://schemas.microsoft.com/office/drawing/2016/SVG/main" r:embed="rId3"/>
                </a:ext>
              </a:extLst>
            </a:blip>
            <a:stretch>
              <a:fillRect b="-96107"/>
            </a:stretch>
          </a:blipFill>
        </p:spPr>
        <p:txBody>
          <a:bodyPr/>
          <a:lstStyle/>
          <a:p>
            <a:endParaRPr lang="en-EG"/>
          </a:p>
        </p:txBody>
      </p:sp>
      <p:sp>
        <p:nvSpPr>
          <p:cNvPr id="8" name="Freeform 8"/>
          <p:cNvSpPr/>
          <p:nvPr/>
        </p:nvSpPr>
        <p:spPr>
          <a:xfrm>
            <a:off x="1058202" y="3082376"/>
            <a:ext cx="3632548" cy="8229600"/>
          </a:xfrm>
          <a:custGeom>
            <a:avLst/>
            <a:gdLst/>
            <a:ahLst/>
            <a:cxnLst/>
            <a:rect l="l" t="t" r="r" b="b"/>
            <a:pathLst>
              <a:path w="3632548" h="8229600">
                <a:moveTo>
                  <a:pt x="0" y="0"/>
                </a:moveTo>
                <a:lnTo>
                  <a:pt x="3632548" y="0"/>
                </a:lnTo>
                <a:lnTo>
                  <a:pt x="3632548" y="8229600"/>
                </a:lnTo>
                <a:lnTo>
                  <a:pt x="0" y="8229600"/>
                </a:lnTo>
                <a:lnTo>
                  <a:pt x="0" y="0"/>
                </a:lnTo>
                <a:close/>
              </a:path>
            </a:pathLst>
          </a:custGeom>
          <a:blipFill>
            <a:blip r:embed="rId4"/>
            <a:stretch>
              <a:fillRect/>
            </a:stretch>
          </a:blipFill>
        </p:spPr>
        <p:txBody>
          <a:bodyPr/>
          <a:lstStyle/>
          <a:p>
            <a:endParaRPr lang="en-EG"/>
          </a:p>
        </p:txBody>
      </p:sp>
      <p:sp>
        <p:nvSpPr>
          <p:cNvPr id="9" name="Freeform 9"/>
          <p:cNvSpPr/>
          <p:nvPr/>
        </p:nvSpPr>
        <p:spPr>
          <a:xfrm>
            <a:off x="6316689" y="9091814"/>
            <a:ext cx="665943" cy="166486"/>
          </a:xfrm>
          <a:custGeom>
            <a:avLst/>
            <a:gdLst/>
            <a:ahLst/>
            <a:cxnLst/>
            <a:rect l="l" t="t" r="r" b="b"/>
            <a:pathLst>
              <a:path w="665943" h="166486">
                <a:moveTo>
                  <a:pt x="0" y="0"/>
                </a:moveTo>
                <a:lnTo>
                  <a:pt x="665943" y="0"/>
                </a:lnTo>
                <a:lnTo>
                  <a:pt x="665943" y="166486"/>
                </a:lnTo>
                <a:lnTo>
                  <a:pt x="0" y="1664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EG"/>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F0D68"/>
        </a:solidFill>
        <a:effectLst/>
      </p:bgPr>
    </p:bg>
    <p:spTree>
      <p:nvGrpSpPr>
        <p:cNvPr id="1" name=""/>
        <p:cNvGrpSpPr/>
        <p:nvPr/>
      </p:nvGrpSpPr>
      <p:grpSpPr>
        <a:xfrm>
          <a:off x="0" y="0"/>
          <a:ext cx="0" cy="0"/>
          <a:chOff x="0" y="0"/>
          <a:chExt cx="0" cy="0"/>
        </a:xfrm>
      </p:grpSpPr>
      <p:sp>
        <p:nvSpPr>
          <p:cNvPr id="2" name="Freeform 2"/>
          <p:cNvSpPr/>
          <p:nvPr/>
        </p:nvSpPr>
        <p:spPr>
          <a:xfrm rot="-5400000">
            <a:off x="3258863" y="4782324"/>
            <a:ext cx="7024991" cy="7024991"/>
          </a:xfrm>
          <a:custGeom>
            <a:avLst/>
            <a:gdLst/>
            <a:ahLst/>
            <a:cxnLst/>
            <a:rect l="l" t="t" r="r" b="b"/>
            <a:pathLst>
              <a:path w="7024991" h="7024991">
                <a:moveTo>
                  <a:pt x="0" y="0"/>
                </a:moveTo>
                <a:lnTo>
                  <a:pt x="7024991" y="0"/>
                </a:lnTo>
                <a:lnTo>
                  <a:pt x="7024991" y="7024991"/>
                </a:lnTo>
                <a:lnTo>
                  <a:pt x="0" y="70249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EG"/>
          </a:p>
        </p:txBody>
      </p:sp>
      <p:sp>
        <p:nvSpPr>
          <p:cNvPr id="3" name="Freeform 3"/>
          <p:cNvSpPr/>
          <p:nvPr/>
        </p:nvSpPr>
        <p:spPr>
          <a:xfrm>
            <a:off x="8492749" y="1028700"/>
            <a:ext cx="8766551" cy="8229600"/>
          </a:xfrm>
          <a:custGeom>
            <a:avLst/>
            <a:gdLst/>
            <a:ahLst/>
            <a:cxnLst/>
            <a:rect l="l" t="t" r="r" b="b"/>
            <a:pathLst>
              <a:path w="8766551" h="8229600">
                <a:moveTo>
                  <a:pt x="0" y="0"/>
                </a:moveTo>
                <a:lnTo>
                  <a:pt x="8766551" y="0"/>
                </a:lnTo>
                <a:lnTo>
                  <a:pt x="8766551"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EG"/>
          </a:p>
        </p:txBody>
      </p:sp>
      <p:sp>
        <p:nvSpPr>
          <p:cNvPr id="5" name="TextBox 5"/>
          <p:cNvSpPr txBox="1"/>
          <p:nvPr/>
        </p:nvSpPr>
        <p:spPr>
          <a:xfrm>
            <a:off x="1028700" y="3222392"/>
            <a:ext cx="4307406" cy="883348"/>
          </a:xfrm>
          <a:prstGeom prst="rect">
            <a:avLst/>
          </a:prstGeom>
        </p:spPr>
        <p:txBody>
          <a:bodyPr lIns="0" tIns="0" rIns="0" bIns="0" rtlCol="0" anchor="t">
            <a:spAutoFit/>
          </a:bodyPr>
          <a:lstStyle/>
          <a:p>
            <a:pPr algn="l">
              <a:lnSpc>
                <a:spcPts val="5472"/>
              </a:lnSpc>
            </a:pPr>
            <a:r>
              <a:rPr lang="en-US" sz="7200" b="1" spc="-215">
                <a:solidFill>
                  <a:srgbClr val="C4ECFF"/>
                </a:solidFill>
                <a:latin typeface="Helvetica World Bold"/>
                <a:ea typeface="Helvetica World Bold"/>
                <a:cs typeface="Helvetica World Bold"/>
                <a:sym typeface="Helvetica World Bold"/>
              </a:rPr>
              <a:t>VISION</a:t>
            </a:r>
          </a:p>
        </p:txBody>
      </p:sp>
      <p:sp>
        <p:nvSpPr>
          <p:cNvPr id="6" name="TextBox 6"/>
          <p:cNvSpPr txBox="1"/>
          <p:nvPr/>
        </p:nvSpPr>
        <p:spPr>
          <a:xfrm>
            <a:off x="1028700" y="4548102"/>
            <a:ext cx="6016121" cy="3189463"/>
          </a:xfrm>
          <a:prstGeom prst="rect">
            <a:avLst/>
          </a:prstGeom>
        </p:spPr>
        <p:txBody>
          <a:bodyPr lIns="0" tIns="0" rIns="0" bIns="0" rtlCol="0" anchor="t">
            <a:spAutoFit/>
          </a:bodyPr>
          <a:lstStyle/>
          <a:p>
            <a:pPr algn="l">
              <a:lnSpc>
                <a:spcPts val="2519"/>
              </a:lnSpc>
              <a:spcBef>
                <a:spcPct val="0"/>
              </a:spcBef>
            </a:pPr>
            <a:r>
              <a:rPr lang="en-US" sz="1799" spc="-17" dirty="0">
                <a:solidFill>
                  <a:srgbClr val="C4ECFF"/>
                </a:solidFill>
                <a:latin typeface="Helvetica World"/>
                <a:ea typeface="Helvetica World"/>
                <a:cs typeface="Helvetica World"/>
                <a:sym typeface="Helvetica World"/>
              </a:rPr>
              <a:t>This project aims to address the limitations of traditional OCR systems by fine-tuning LayoutLMv3, a state-of-the-art transformer model, to automatically extract structured data from invoices. LayoutLMv3 leverages both textual and layout information, allowing it to understand the spatial relationships within documents and improve the accuracy of entity extraction. By automating the extraction of key information from invoices, this solution reduces manual effort, minimizes errors, and enhances the efficiency of financial document processing.</a:t>
            </a:r>
          </a:p>
        </p:txBody>
      </p:sp>
      <p:sp>
        <p:nvSpPr>
          <p:cNvPr id="7" name="Freeform 7"/>
          <p:cNvSpPr/>
          <p:nvPr/>
        </p:nvSpPr>
        <p:spPr>
          <a:xfrm>
            <a:off x="1028700" y="9091814"/>
            <a:ext cx="665943" cy="166486"/>
          </a:xfrm>
          <a:custGeom>
            <a:avLst/>
            <a:gdLst/>
            <a:ahLst/>
            <a:cxnLst/>
            <a:rect l="l" t="t" r="r" b="b"/>
            <a:pathLst>
              <a:path w="665943" h="166486">
                <a:moveTo>
                  <a:pt x="0" y="0"/>
                </a:moveTo>
                <a:lnTo>
                  <a:pt x="665943" y="0"/>
                </a:lnTo>
                <a:lnTo>
                  <a:pt x="665943" y="166486"/>
                </a:lnTo>
                <a:lnTo>
                  <a:pt x="0" y="1664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EG"/>
          </a:p>
        </p:txBody>
      </p:sp>
      <p:sp>
        <p:nvSpPr>
          <p:cNvPr id="8" name="Freeform 8"/>
          <p:cNvSpPr/>
          <p:nvPr/>
        </p:nvSpPr>
        <p:spPr>
          <a:xfrm rot="5400000">
            <a:off x="6771358" y="1126487"/>
            <a:ext cx="7024991" cy="3582211"/>
          </a:xfrm>
          <a:custGeom>
            <a:avLst/>
            <a:gdLst/>
            <a:ahLst/>
            <a:cxnLst/>
            <a:rect l="l" t="t" r="r" b="b"/>
            <a:pathLst>
              <a:path w="7024991" h="3582211">
                <a:moveTo>
                  <a:pt x="0" y="0"/>
                </a:moveTo>
                <a:lnTo>
                  <a:pt x="7024992" y="0"/>
                </a:lnTo>
                <a:lnTo>
                  <a:pt x="7024992" y="3582211"/>
                </a:lnTo>
                <a:lnTo>
                  <a:pt x="0" y="3582211"/>
                </a:lnTo>
                <a:lnTo>
                  <a:pt x="0" y="0"/>
                </a:lnTo>
                <a:close/>
              </a:path>
            </a:pathLst>
          </a:custGeom>
          <a:blipFill>
            <a:blip r:embed="rId8">
              <a:extLst>
                <a:ext uri="{96DAC541-7B7A-43D3-8B79-37D633B846F1}">
                  <asvg:svgBlip xmlns:asvg="http://schemas.microsoft.com/office/drawing/2016/SVG/main" r:embed="rId9"/>
                </a:ext>
              </a:extLst>
            </a:blip>
            <a:stretch>
              <a:fillRect b="-96107"/>
            </a:stretch>
          </a:blipFill>
        </p:spPr>
        <p:txBody>
          <a:bodyPr/>
          <a:lstStyle/>
          <a:p>
            <a:endParaRPr lang="en-EG"/>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F0D68"/>
        </a:solidFill>
        <a:effectLst/>
      </p:bgPr>
    </p:bg>
    <p:spTree>
      <p:nvGrpSpPr>
        <p:cNvPr id="1" name=""/>
        <p:cNvGrpSpPr/>
        <p:nvPr/>
      </p:nvGrpSpPr>
      <p:grpSpPr>
        <a:xfrm>
          <a:off x="0" y="0"/>
          <a:ext cx="0" cy="0"/>
          <a:chOff x="0" y="0"/>
          <a:chExt cx="0" cy="0"/>
        </a:xfrm>
      </p:grpSpPr>
      <p:sp>
        <p:nvSpPr>
          <p:cNvPr id="2" name="Freeform 2"/>
          <p:cNvSpPr/>
          <p:nvPr/>
        </p:nvSpPr>
        <p:spPr>
          <a:xfrm>
            <a:off x="16593357" y="996517"/>
            <a:ext cx="665943" cy="166486"/>
          </a:xfrm>
          <a:custGeom>
            <a:avLst/>
            <a:gdLst/>
            <a:ahLst/>
            <a:cxnLst/>
            <a:rect l="l" t="t" r="r" b="b"/>
            <a:pathLst>
              <a:path w="665943" h="166486">
                <a:moveTo>
                  <a:pt x="0" y="0"/>
                </a:moveTo>
                <a:lnTo>
                  <a:pt x="665943" y="0"/>
                </a:lnTo>
                <a:lnTo>
                  <a:pt x="665943" y="166486"/>
                </a:lnTo>
                <a:lnTo>
                  <a:pt x="0" y="1664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EG"/>
          </a:p>
        </p:txBody>
      </p:sp>
      <p:sp>
        <p:nvSpPr>
          <p:cNvPr id="3" name="Freeform 3"/>
          <p:cNvSpPr/>
          <p:nvPr/>
        </p:nvSpPr>
        <p:spPr>
          <a:xfrm rot="-5400000">
            <a:off x="9856448" y="4126122"/>
            <a:ext cx="7024991" cy="7024991"/>
          </a:xfrm>
          <a:custGeom>
            <a:avLst/>
            <a:gdLst/>
            <a:ahLst/>
            <a:cxnLst/>
            <a:rect l="l" t="t" r="r" b="b"/>
            <a:pathLst>
              <a:path w="7024991" h="7024991">
                <a:moveTo>
                  <a:pt x="0" y="0"/>
                </a:moveTo>
                <a:lnTo>
                  <a:pt x="7024991" y="0"/>
                </a:lnTo>
                <a:lnTo>
                  <a:pt x="7024991" y="7024991"/>
                </a:lnTo>
                <a:lnTo>
                  <a:pt x="0" y="70249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EG"/>
          </a:p>
        </p:txBody>
      </p:sp>
      <p:sp>
        <p:nvSpPr>
          <p:cNvPr id="4" name="Freeform 4"/>
          <p:cNvSpPr/>
          <p:nvPr/>
        </p:nvSpPr>
        <p:spPr>
          <a:xfrm>
            <a:off x="9478587" y="1028700"/>
            <a:ext cx="7780713" cy="8229600"/>
          </a:xfrm>
          <a:custGeom>
            <a:avLst/>
            <a:gdLst/>
            <a:ahLst/>
            <a:cxnLst/>
            <a:rect l="l" t="t" r="r" b="b"/>
            <a:pathLst>
              <a:path w="7780713" h="8229600">
                <a:moveTo>
                  <a:pt x="0" y="0"/>
                </a:moveTo>
                <a:lnTo>
                  <a:pt x="7780713" y="0"/>
                </a:lnTo>
                <a:lnTo>
                  <a:pt x="7780713" y="8229600"/>
                </a:lnTo>
                <a:lnTo>
                  <a:pt x="0" y="82296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EG"/>
          </a:p>
        </p:txBody>
      </p:sp>
      <p:sp>
        <p:nvSpPr>
          <p:cNvPr id="6" name="TextBox 6"/>
          <p:cNvSpPr txBox="1"/>
          <p:nvPr/>
        </p:nvSpPr>
        <p:spPr>
          <a:xfrm>
            <a:off x="1028699" y="3836847"/>
            <a:ext cx="5905487" cy="783804"/>
          </a:xfrm>
          <a:prstGeom prst="rect">
            <a:avLst/>
          </a:prstGeom>
        </p:spPr>
        <p:txBody>
          <a:bodyPr wrap="square" lIns="0" tIns="0" rIns="0" bIns="0" rtlCol="0" anchor="t">
            <a:spAutoFit/>
          </a:bodyPr>
          <a:lstStyle/>
          <a:p>
            <a:pPr algn="l">
              <a:lnSpc>
                <a:spcPts val="5472"/>
              </a:lnSpc>
            </a:pPr>
            <a:r>
              <a:rPr lang="en-US" sz="7200" b="1" spc="-215" dirty="0">
                <a:solidFill>
                  <a:srgbClr val="C4ECFF"/>
                </a:solidFill>
                <a:latin typeface="Helvetica World Bold"/>
                <a:ea typeface="Helvetica World Bold"/>
                <a:cs typeface="Helvetica World Bold"/>
                <a:sym typeface="Helvetica World Bold"/>
              </a:rPr>
              <a:t>OBJECTIVES</a:t>
            </a:r>
          </a:p>
        </p:txBody>
      </p:sp>
      <p:sp>
        <p:nvSpPr>
          <p:cNvPr id="7" name="TextBox 7"/>
          <p:cNvSpPr txBox="1"/>
          <p:nvPr/>
        </p:nvSpPr>
        <p:spPr>
          <a:xfrm>
            <a:off x="1028699" y="5494021"/>
            <a:ext cx="5773775" cy="3323859"/>
          </a:xfrm>
          <a:prstGeom prst="rect">
            <a:avLst/>
          </a:prstGeom>
        </p:spPr>
        <p:txBody>
          <a:bodyPr wrap="square" lIns="0" tIns="0" rIns="0" bIns="0" rtlCol="0" anchor="t">
            <a:spAutoFit/>
          </a:bodyPr>
          <a:lstStyle/>
          <a:p>
            <a:pPr marL="285750" indent="-285750" algn="l">
              <a:buFont typeface="Arial" panose="020B0604020202020204" pitchFamily="34" charset="0"/>
              <a:buChar char="•"/>
            </a:pPr>
            <a:r>
              <a:rPr lang="en-US" sz="2000" b="0" i="0" u="none" strike="noStrike" dirty="0">
                <a:solidFill>
                  <a:srgbClr val="B7DCFF"/>
                </a:solidFill>
                <a:effectLst/>
                <a:latin typeface="Helvetica" pitchFamily="2" charset="0"/>
              </a:rPr>
              <a:t>Fine-tune LayoutLMv3 on the </a:t>
            </a:r>
            <a:r>
              <a:rPr lang="en-US" sz="2000" b="1" i="0" u="none" strike="noStrike" dirty="0">
                <a:solidFill>
                  <a:srgbClr val="B7DCFF"/>
                </a:solidFill>
                <a:effectLst/>
                <a:latin typeface="Helvetica" pitchFamily="2" charset="0"/>
              </a:rPr>
              <a:t>SERIO</a:t>
            </a:r>
            <a:r>
              <a:rPr lang="en-US" sz="2000" b="0" i="0" u="none" strike="noStrike" dirty="0">
                <a:solidFill>
                  <a:srgbClr val="B7DCFF"/>
                </a:solidFill>
                <a:effectLst/>
                <a:latin typeface="Helvetica" pitchFamily="2" charset="0"/>
              </a:rPr>
              <a:t> dataset, which contains annotated invoices.</a:t>
            </a:r>
          </a:p>
          <a:p>
            <a:pPr marL="285750" indent="-285750" algn="l">
              <a:buFont typeface="Arial" panose="020B0604020202020204" pitchFamily="34" charset="0"/>
              <a:buChar char="•"/>
            </a:pPr>
            <a:endParaRPr lang="en-US" sz="2000" b="0" i="0" u="none" strike="noStrike" dirty="0">
              <a:solidFill>
                <a:srgbClr val="B7DCFF"/>
              </a:solidFill>
              <a:effectLst/>
              <a:latin typeface="Helvetica" pitchFamily="2" charset="0"/>
            </a:endParaRPr>
          </a:p>
          <a:p>
            <a:pPr marL="285750" indent="-285750" algn="l">
              <a:buFont typeface="Arial" panose="020B0604020202020204" pitchFamily="34" charset="0"/>
              <a:buChar char="•"/>
            </a:pPr>
            <a:r>
              <a:rPr lang="en-US" sz="2000" b="0" i="0" u="none" strike="noStrike" dirty="0">
                <a:solidFill>
                  <a:srgbClr val="B7DCFF"/>
                </a:solidFill>
                <a:effectLst/>
                <a:latin typeface="Helvetica" pitchFamily="2" charset="0"/>
              </a:rPr>
              <a:t>Improving the model's ability to recognize structured data from financial documents.</a:t>
            </a:r>
          </a:p>
          <a:p>
            <a:pPr marL="285750" indent="-285750" algn="l">
              <a:buFont typeface="Arial" panose="020B0604020202020204" pitchFamily="34" charset="0"/>
              <a:buChar char="•"/>
            </a:pPr>
            <a:endParaRPr lang="en-US" sz="2000" b="0" i="0" u="none" strike="noStrike" dirty="0">
              <a:solidFill>
                <a:srgbClr val="B7DCFF"/>
              </a:solidFill>
              <a:effectLst/>
              <a:latin typeface="Helvetica" pitchFamily="2" charset="0"/>
            </a:endParaRPr>
          </a:p>
          <a:p>
            <a:pPr marL="285750" indent="-285750" algn="l">
              <a:buFont typeface="Arial" panose="020B0604020202020204" pitchFamily="34" charset="0"/>
              <a:buChar char="•"/>
            </a:pPr>
            <a:r>
              <a:rPr lang="en-US" sz="2000" b="0" i="0" u="none" strike="noStrike" dirty="0">
                <a:solidFill>
                  <a:srgbClr val="B7DCFF"/>
                </a:solidFill>
                <a:effectLst/>
                <a:latin typeface="Helvetica" pitchFamily="2" charset="0"/>
              </a:rPr>
              <a:t>Automate key aspects of financial processing by accurately extracting and labeling relevant invoice data.</a:t>
            </a:r>
          </a:p>
          <a:p>
            <a:br>
              <a:rPr lang="en-US" dirty="0"/>
            </a:br>
            <a:endParaRPr lang="en-US" sz="1799" spc="-17" dirty="0">
              <a:solidFill>
                <a:srgbClr val="C4ECFF"/>
              </a:solidFill>
              <a:latin typeface="Helvetica World"/>
              <a:ea typeface="Helvetica World"/>
              <a:cs typeface="Helvetica World"/>
              <a:sym typeface="Helvetica World"/>
            </a:endParaRPr>
          </a:p>
        </p:txBody>
      </p:sp>
      <p:sp>
        <p:nvSpPr>
          <p:cNvPr id="8" name="AutoShape 8"/>
          <p:cNvSpPr/>
          <p:nvPr/>
        </p:nvSpPr>
        <p:spPr>
          <a:xfrm flipV="1">
            <a:off x="7973262" y="1028700"/>
            <a:ext cx="0" cy="8229600"/>
          </a:xfrm>
          <a:prstGeom prst="line">
            <a:avLst/>
          </a:prstGeom>
          <a:ln w="9525" cap="flat">
            <a:solidFill>
              <a:srgbClr val="C4ECFF"/>
            </a:solidFill>
            <a:prstDash val="solid"/>
            <a:headEnd type="none" w="sm" len="sm"/>
            <a:tailEnd type="none" w="sm" len="sm"/>
          </a:ln>
        </p:spPr>
        <p:txBody>
          <a:bodyPr/>
          <a:lstStyle/>
          <a:p>
            <a:endParaRPr lang="en-EG"/>
          </a:p>
        </p:txBody>
      </p:sp>
      <p:sp>
        <p:nvSpPr>
          <p:cNvPr id="9" name="Freeform 9"/>
          <p:cNvSpPr/>
          <p:nvPr/>
        </p:nvSpPr>
        <p:spPr>
          <a:xfrm rot="5400000">
            <a:off x="7422610" y="1143624"/>
            <a:ext cx="7024991" cy="3582211"/>
          </a:xfrm>
          <a:custGeom>
            <a:avLst/>
            <a:gdLst/>
            <a:ahLst/>
            <a:cxnLst/>
            <a:rect l="l" t="t" r="r" b="b"/>
            <a:pathLst>
              <a:path w="7024991" h="3582211">
                <a:moveTo>
                  <a:pt x="0" y="0"/>
                </a:moveTo>
                <a:lnTo>
                  <a:pt x="7024991" y="0"/>
                </a:lnTo>
                <a:lnTo>
                  <a:pt x="7024991" y="3582211"/>
                </a:lnTo>
                <a:lnTo>
                  <a:pt x="0" y="3582211"/>
                </a:lnTo>
                <a:lnTo>
                  <a:pt x="0" y="0"/>
                </a:lnTo>
                <a:close/>
              </a:path>
            </a:pathLst>
          </a:custGeom>
          <a:blipFill>
            <a:blip r:embed="rId8">
              <a:extLst>
                <a:ext uri="{96DAC541-7B7A-43D3-8B79-37D633B846F1}">
                  <asvg:svgBlip xmlns:asvg="http://schemas.microsoft.com/office/drawing/2016/SVG/main" r:embed="rId9"/>
                </a:ext>
              </a:extLst>
            </a:blip>
            <a:stretch>
              <a:fillRect b="-96107"/>
            </a:stretch>
          </a:blipFill>
        </p:spPr>
        <p:txBody>
          <a:bodyPr/>
          <a:lstStyle/>
          <a:p>
            <a:endParaRPr lang="en-EG"/>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F0D68"/>
        </a:solidFill>
        <a:effectLst/>
      </p:bgPr>
    </p:bg>
    <p:spTree>
      <p:nvGrpSpPr>
        <p:cNvPr id="1" name=""/>
        <p:cNvGrpSpPr/>
        <p:nvPr/>
      </p:nvGrpSpPr>
      <p:grpSpPr>
        <a:xfrm>
          <a:off x="0" y="0"/>
          <a:ext cx="0" cy="0"/>
          <a:chOff x="0" y="0"/>
          <a:chExt cx="0" cy="0"/>
        </a:xfrm>
      </p:grpSpPr>
      <p:sp>
        <p:nvSpPr>
          <p:cNvPr id="2" name="Freeform 2"/>
          <p:cNvSpPr/>
          <p:nvPr/>
        </p:nvSpPr>
        <p:spPr>
          <a:xfrm rot="5400000">
            <a:off x="3804905" y="-616941"/>
            <a:ext cx="7024991" cy="7024991"/>
          </a:xfrm>
          <a:custGeom>
            <a:avLst/>
            <a:gdLst/>
            <a:ahLst/>
            <a:cxnLst/>
            <a:rect l="l" t="t" r="r" b="b"/>
            <a:pathLst>
              <a:path w="7024991" h="7024991">
                <a:moveTo>
                  <a:pt x="0" y="0"/>
                </a:moveTo>
                <a:lnTo>
                  <a:pt x="7024992" y="0"/>
                </a:lnTo>
                <a:lnTo>
                  <a:pt x="7024992" y="7024991"/>
                </a:lnTo>
                <a:lnTo>
                  <a:pt x="0" y="70249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EG"/>
          </a:p>
        </p:txBody>
      </p:sp>
      <p:sp>
        <p:nvSpPr>
          <p:cNvPr id="3" name="Freeform 3"/>
          <p:cNvSpPr/>
          <p:nvPr/>
        </p:nvSpPr>
        <p:spPr>
          <a:xfrm>
            <a:off x="4925739" y="1028700"/>
            <a:ext cx="5182954" cy="5926455"/>
          </a:xfrm>
          <a:custGeom>
            <a:avLst/>
            <a:gdLst/>
            <a:ahLst/>
            <a:cxnLst/>
            <a:rect l="l" t="t" r="r" b="b"/>
            <a:pathLst>
              <a:path w="5182954" h="5926455">
                <a:moveTo>
                  <a:pt x="0" y="0"/>
                </a:moveTo>
                <a:lnTo>
                  <a:pt x="5182954" y="0"/>
                </a:lnTo>
                <a:lnTo>
                  <a:pt x="5182954" y="5926455"/>
                </a:lnTo>
                <a:lnTo>
                  <a:pt x="0" y="59264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EG"/>
          </a:p>
        </p:txBody>
      </p:sp>
      <p:sp>
        <p:nvSpPr>
          <p:cNvPr id="5" name="TextBox 5"/>
          <p:cNvSpPr txBox="1"/>
          <p:nvPr/>
        </p:nvSpPr>
        <p:spPr>
          <a:xfrm>
            <a:off x="12159956" y="990600"/>
            <a:ext cx="5099344" cy="3189527"/>
          </a:xfrm>
          <a:prstGeom prst="rect">
            <a:avLst/>
          </a:prstGeom>
        </p:spPr>
        <p:txBody>
          <a:bodyPr lIns="0" tIns="0" rIns="0" bIns="0" rtlCol="0" anchor="t">
            <a:spAutoFit/>
          </a:bodyPr>
          <a:lstStyle/>
          <a:p>
            <a:pPr algn="ctr">
              <a:lnSpc>
                <a:spcPts val="2519"/>
              </a:lnSpc>
            </a:pPr>
            <a:r>
              <a:rPr lang="en-US" sz="2400" b="1" spc="-17" dirty="0">
                <a:solidFill>
                  <a:srgbClr val="C4ECFF"/>
                </a:solidFill>
                <a:latin typeface="Helvetica World"/>
                <a:ea typeface="Helvetica World"/>
                <a:cs typeface="Helvetica World"/>
                <a:sym typeface="Helvetica World"/>
              </a:rPr>
              <a:t>SROIE Datasetv2</a:t>
            </a:r>
          </a:p>
          <a:p>
            <a:pPr algn="ctr">
              <a:lnSpc>
                <a:spcPts val="2519"/>
              </a:lnSpc>
            </a:pPr>
            <a:endParaRPr lang="en-US" sz="2400" spc="-17" dirty="0">
              <a:solidFill>
                <a:srgbClr val="C4ECFF"/>
              </a:solidFill>
              <a:latin typeface="Helvetica World"/>
              <a:ea typeface="Helvetica World"/>
              <a:cs typeface="Helvetica World"/>
              <a:sym typeface="Helvetica World"/>
            </a:endParaRPr>
          </a:p>
          <a:p>
            <a:pPr>
              <a:lnSpc>
                <a:spcPts val="2519"/>
              </a:lnSpc>
            </a:pPr>
            <a:r>
              <a:rPr lang="en-US" spc="-17" dirty="0">
                <a:solidFill>
                  <a:srgbClr val="C4ECFF"/>
                </a:solidFill>
                <a:latin typeface="Helvetica World"/>
                <a:ea typeface="Helvetica World"/>
                <a:cs typeface="Helvetica World"/>
                <a:sym typeface="Helvetica World"/>
              </a:rPr>
              <a:t>This dataset was created for the ICDAR 2019 Robust Reading Challenge on Scanned Receipts OCR and Information Extraction (SROIE). The dataset has receipts written in English. The dataset contains </a:t>
            </a:r>
            <a:r>
              <a:rPr lang="en-US" b="1" u="sng" spc="-17" dirty="0">
                <a:solidFill>
                  <a:srgbClr val="C4ECFF"/>
                </a:solidFill>
                <a:latin typeface="Helvetica World"/>
                <a:ea typeface="Helvetica World"/>
                <a:cs typeface="Helvetica World"/>
                <a:sym typeface="Helvetica World"/>
              </a:rPr>
              <a:t>973</a:t>
            </a:r>
            <a:r>
              <a:rPr lang="en-US" spc="-17" dirty="0">
                <a:solidFill>
                  <a:srgbClr val="C4ECFF"/>
                </a:solidFill>
                <a:latin typeface="Helvetica World"/>
                <a:ea typeface="Helvetica World"/>
                <a:cs typeface="Helvetica World"/>
                <a:sym typeface="Helvetica World"/>
              </a:rPr>
              <a:t> scanned receipts. For each receipt you have a .jpg file of the scanned receipt, a .txt file holding OCR information</a:t>
            </a:r>
            <a:r>
              <a:rPr lang="ar-SA" spc="-17" dirty="0">
                <a:solidFill>
                  <a:srgbClr val="C4ECFF"/>
                </a:solidFill>
                <a:latin typeface="Helvetica World"/>
                <a:ea typeface="Helvetica World"/>
                <a:cs typeface="Helvetica World"/>
                <a:sym typeface="Helvetica World"/>
              </a:rPr>
              <a:t> </a:t>
            </a:r>
            <a:r>
              <a:rPr lang="en-US" spc="-17" dirty="0">
                <a:solidFill>
                  <a:srgbClr val="C4ECFF"/>
                </a:solidFill>
                <a:latin typeface="Helvetica World"/>
                <a:ea typeface="Helvetica World"/>
                <a:cs typeface="Helvetica World"/>
                <a:sym typeface="Helvetica World"/>
              </a:rPr>
              <a:t>called box and a .txt file holding the key information values called entity.</a:t>
            </a:r>
            <a:r>
              <a:rPr lang="ar-SA" spc="-17" dirty="0">
                <a:solidFill>
                  <a:srgbClr val="C4ECFF"/>
                </a:solidFill>
                <a:latin typeface="Helvetica World"/>
                <a:ea typeface="Helvetica World"/>
                <a:cs typeface="Helvetica World"/>
                <a:sym typeface="Helvetica World"/>
              </a:rPr>
              <a:t> </a:t>
            </a:r>
            <a:endParaRPr lang="en-US" spc="-17" dirty="0">
              <a:solidFill>
                <a:srgbClr val="C4ECFF"/>
              </a:solidFill>
              <a:latin typeface="Helvetica World"/>
              <a:ea typeface="Helvetica World"/>
              <a:cs typeface="Helvetica World"/>
              <a:sym typeface="Helvetica World"/>
            </a:endParaRPr>
          </a:p>
        </p:txBody>
      </p:sp>
      <p:sp>
        <p:nvSpPr>
          <p:cNvPr id="6" name="Freeform 6"/>
          <p:cNvSpPr/>
          <p:nvPr/>
        </p:nvSpPr>
        <p:spPr>
          <a:xfrm>
            <a:off x="12159956" y="9091814"/>
            <a:ext cx="665943" cy="166486"/>
          </a:xfrm>
          <a:custGeom>
            <a:avLst/>
            <a:gdLst/>
            <a:ahLst/>
            <a:cxnLst/>
            <a:rect l="l" t="t" r="r" b="b"/>
            <a:pathLst>
              <a:path w="665943" h="166486">
                <a:moveTo>
                  <a:pt x="0" y="0"/>
                </a:moveTo>
                <a:lnTo>
                  <a:pt x="665943" y="0"/>
                </a:lnTo>
                <a:lnTo>
                  <a:pt x="665943" y="166486"/>
                </a:lnTo>
                <a:lnTo>
                  <a:pt x="0" y="1664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EG"/>
          </a:p>
        </p:txBody>
      </p:sp>
      <p:sp>
        <p:nvSpPr>
          <p:cNvPr id="7" name="Freeform 7"/>
          <p:cNvSpPr/>
          <p:nvPr/>
        </p:nvSpPr>
        <p:spPr>
          <a:xfrm rot="-5400000">
            <a:off x="6085067" y="5872718"/>
            <a:ext cx="6284859" cy="3204799"/>
          </a:xfrm>
          <a:custGeom>
            <a:avLst/>
            <a:gdLst/>
            <a:ahLst/>
            <a:cxnLst/>
            <a:rect l="l" t="t" r="r" b="b"/>
            <a:pathLst>
              <a:path w="6284859" h="3204799">
                <a:moveTo>
                  <a:pt x="0" y="0"/>
                </a:moveTo>
                <a:lnTo>
                  <a:pt x="6284859" y="0"/>
                </a:lnTo>
                <a:lnTo>
                  <a:pt x="6284859" y="3204800"/>
                </a:lnTo>
                <a:lnTo>
                  <a:pt x="0" y="3204800"/>
                </a:lnTo>
                <a:lnTo>
                  <a:pt x="0" y="0"/>
                </a:lnTo>
                <a:close/>
              </a:path>
            </a:pathLst>
          </a:custGeom>
          <a:blipFill>
            <a:blip r:embed="rId8">
              <a:extLst>
                <a:ext uri="{96DAC541-7B7A-43D3-8B79-37D633B846F1}">
                  <asvg:svgBlip xmlns:asvg="http://schemas.microsoft.com/office/drawing/2016/SVG/main" r:embed="rId9"/>
                </a:ext>
              </a:extLst>
            </a:blip>
            <a:stretch>
              <a:fillRect b="-96107"/>
            </a:stretch>
          </a:blipFill>
        </p:spPr>
        <p:txBody>
          <a:bodyPr/>
          <a:lstStyle/>
          <a:p>
            <a:endParaRPr lang="en-EG"/>
          </a:p>
        </p:txBody>
      </p:sp>
      <p:sp>
        <p:nvSpPr>
          <p:cNvPr id="8" name="TextBox 8"/>
          <p:cNvSpPr txBox="1"/>
          <p:nvPr/>
        </p:nvSpPr>
        <p:spPr>
          <a:xfrm>
            <a:off x="1028699" y="8002547"/>
            <a:ext cx="6288701" cy="783804"/>
          </a:xfrm>
          <a:prstGeom prst="rect">
            <a:avLst/>
          </a:prstGeom>
        </p:spPr>
        <p:txBody>
          <a:bodyPr lIns="0" tIns="0" rIns="0" bIns="0" rtlCol="0" anchor="t">
            <a:spAutoFit/>
          </a:bodyPr>
          <a:lstStyle/>
          <a:p>
            <a:pPr algn="l">
              <a:lnSpc>
                <a:spcPts val="5472"/>
              </a:lnSpc>
            </a:pPr>
            <a:r>
              <a:rPr lang="en-US" sz="7200" b="1" spc="-215" dirty="0">
                <a:solidFill>
                  <a:srgbClr val="C4ECFF"/>
                </a:solidFill>
                <a:latin typeface="Helvetica World Bold"/>
                <a:ea typeface="Helvetica World Bold"/>
                <a:cs typeface="Helvetica World Bold"/>
                <a:sym typeface="Helvetica World Bold"/>
              </a:rPr>
              <a:t>DATASET</a:t>
            </a:r>
          </a:p>
        </p:txBody>
      </p:sp>
      <p:sp>
        <p:nvSpPr>
          <p:cNvPr id="11" name="TextBox 5">
            <a:extLst>
              <a:ext uri="{FF2B5EF4-FFF2-40B4-BE49-F238E27FC236}">
                <a16:creationId xmlns:a16="http://schemas.microsoft.com/office/drawing/2014/main" id="{75D09ECC-BB57-1E40-3CED-9D3706836660}"/>
              </a:ext>
            </a:extLst>
          </p:cNvPr>
          <p:cNvSpPr txBox="1"/>
          <p:nvPr/>
        </p:nvSpPr>
        <p:spPr>
          <a:xfrm>
            <a:off x="12159956" y="4993011"/>
            <a:ext cx="5099344" cy="2227726"/>
          </a:xfrm>
          <a:prstGeom prst="rect">
            <a:avLst/>
          </a:prstGeom>
        </p:spPr>
        <p:txBody>
          <a:bodyPr lIns="0" tIns="0" rIns="0" bIns="0" rtlCol="0" anchor="t">
            <a:spAutoFit/>
          </a:bodyPr>
          <a:lstStyle/>
          <a:p>
            <a:pPr>
              <a:lnSpc>
                <a:spcPts val="2519"/>
              </a:lnSpc>
            </a:pPr>
            <a:r>
              <a:rPr lang="en-US" sz="2400" b="1" spc="-17" dirty="0">
                <a:solidFill>
                  <a:srgbClr val="C4ECFF"/>
                </a:solidFill>
                <a:latin typeface="Helvetica World"/>
                <a:ea typeface="Helvetica World"/>
                <a:cs typeface="Helvetica World"/>
                <a:sym typeface="Helvetica World"/>
              </a:rPr>
              <a:t>Train/Dev/Test Split</a:t>
            </a:r>
          </a:p>
          <a:p>
            <a:pPr algn="ctr">
              <a:lnSpc>
                <a:spcPts val="2519"/>
              </a:lnSpc>
            </a:pPr>
            <a:endParaRPr lang="en-US" sz="2400" spc="-17" dirty="0">
              <a:solidFill>
                <a:srgbClr val="C4ECFF"/>
              </a:solidFill>
              <a:latin typeface="Helvetica World"/>
              <a:ea typeface="Helvetica World"/>
              <a:cs typeface="Helvetica World"/>
              <a:sym typeface="Helvetica World"/>
            </a:endParaRPr>
          </a:p>
          <a:p>
            <a:pPr>
              <a:lnSpc>
                <a:spcPts val="2519"/>
              </a:lnSpc>
            </a:pPr>
            <a:r>
              <a:rPr lang="en-US" spc="-17" dirty="0">
                <a:solidFill>
                  <a:srgbClr val="C4ECFF"/>
                </a:solidFill>
                <a:latin typeface="Helvetica World"/>
                <a:ea typeface="Helvetica World"/>
                <a:cs typeface="Helvetica World"/>
                <a:sym typeface="Helvetica World"/>
              </a:rPr>
              <a:t>This dataset was split during the development as following:</a:t>
            </a:r>
          </a:p>
          <a:p>
            <a:pPr marL="285750" indent="-285750">
              <a:lnSpc>
                <a:spcPts val="2519"/>
              </a:lnSpc>
              <a:buFont typeface="Arial" panose="020B0604020202020204" pitchFamily="34" charset="0"/>
              <a:buChar char="•"/>
            </a:pPr>
            <a:r>
              <a:rPr lang="en-US" spc="-17" dirty="0">
                <a:solidFill>
                  <a:srgbClr val="C4ECFF"/>
                </a:solidFill>
                <a:latin typeface="Helvetica World"/>
                <a:ea typeface="Helvetica World"/>
                <a:cs typeface="Helvetica World"/>
                <a:sym typeface="Helvetica World"/>
              </a:rPr>
              <a:t>626 Training Examples</a:t>
            </a:r>
          </a:p>
          <a:p>
            <a:pPr marL="285750" indent="-285750">
              <a:lnSpc>
                <a:spcPts val="2519"/>
              </a:lnSpc>
              <a:buFont typeface="Arial" panose="020B0604020202020204" pitchFamily="34" charset="0"/>
              <a:buChar char="•"/>
            </a:pPr>
            <a:r>
              <a:rPr lang="en-US" spc="-17" dirty="0">
                <a:solidFill>
                  <a:srgbClr val="C4ECFF"/>
                </a:solidFill>
                <a:latin typeface="Helvetica World"/>
                <a:ea typeface="Helvetica World"/>
                <a:cs typeface="Helvetica World"/>
                <a:sym typeface="Helvetica World"/>
              </a:rPr>
              <a:t>174 Validation Examples</a:t>
            </a:r>
          </a:p>
          <a:p>
            <a:pPr marL="285750" indent="-285750">
              <a:lnSpc>
                <a:spcPts val="2519"/>
              </a:lnSpc>
              <a:buFont typeface="Arial" panose="020B0604020202020204" pitchFamily="34" charset="0"/>
              <a:buChar char="•"/>
            </a:pPr>
            <a:r>
              <a:rPr lang="en-US" spc="-17" dirty="0">
                <a:solidFill>
                  <a:srgbClr val="C4ECFF"/>
                </a:solidFill>
                <a:latin typeface="Helvetica World"/>
                <a:ea typeface="Helvetica World"/>
                <a:cs typeface="Helvetica World"/>
                <a:sym typeface="Helvetica World"/>
              </a:rPr>
              <a:t>174 Testing Examples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F0D68"/>
        </a:solidFill>
        <a:effectLst/>
      </p:bgPr>
    </p:bg>
    <p:spTree>
      <p:nvGrpSpPr>
        <p:cNvPr id="1" name=""/>
        <p:cNvGrpSpPr/>
        <p:nvPr/>
      </p:nvGrpSpPr>
      <p:grpSpPr>
        <a:xfrm>
          <a:off x="0" y="0"/>
          <a:ext cx="0" cy="0"/>
          <a:chOff x="0" y="0"/>
          <a:chExt cx="0" cy="0"/>
        </a:xfrm>
      </p:grpSpPr>
      <p:sp>
        <p:nvSpPr>
          <p:cNvPr id="2" name="Freeform 2"/>
          <p:cNvSpPr/>
          <p:nvPr/>
        </p:nvSpPr>
        <p:spPr>
          <a:xfrm rot="-5400000">
            <a:off x="-1560908" y="3226574"/>
            <a:ext cx="7024991" cy="7024991"/>
          </a:xfrm>
          <a:custGeom>
            <a:avLst/>
            <a:gdLst/>
            <a:ahLst/>
            <a:cxnLst/>
            <a:rect l="l" t="t" r="r" b="b"/>
            <a:pathLst>
              <a:path w="7024991" h="7024991">
                <a:moveTo>
                  <a:pt x="0" y="0"/>
                </a:moveTo>
                <a:lnTo>
                  <a:pt x="7024992" y="0"/>
                </a:lnTo>
                <a:lnTo>
                  <a:pt x="7024992" y="7024992"/>
                </a:lnTo>
                <a:lnTo>
                  <a:pt x="0" y="7024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EG"/>
          </a:p>
        </p:txBody>
      </p:sp>
      <p:sp>
        <p:nvSpPr>
          <p:cNvPr id="3" name="Freeform 3"/>
          <p:cNvSpPr/>
          <p:nvPr/>
        </p:nvSpPr>
        <p:spPr>
          <a:xfrm rot="5400000">
            <a:off x="11798126" y="692689"/>
            <a:ext cx="7024991" cy="3582211"/>
          </a:xfrm>
          <a:custGeom>
            <a:avLst/>
            <a:gdLst/>
            <a:ahLst/>
            <a:cxnLst/>
            <a:rect l="l" t="t" r="r" b="b"/>
            <a:pathLst>
              <a:path w="7024991" h="3582211">
                <a:moveTo>
                  <a:pt x="0" y="0"/>
                </a:moveTo>
                <a:lnTo>
                  <a:pt x="7024991" y="0"/>
                </a:lnTo>
                <a:lnTo>
                  <a:pt x="7024991" y="3582211"/>
                </a:lnTo>
                <a:lnTo>
                  <a:pt x="0" y="3582211"/>
                </a:lnTo>
                <a:lnTo>
                  <a:pt x="0" y="0"/>
                </a:lnTo>
                <a:close/>
              </a:path>
            </a:pathLst>
          </a:custGeom>
          <a:blipFill>
            <a:blip r:embed="rId4">
              <a:extLst>
                <a:ext uri="{96DAC541-7B7A-43D3-8B79-37D633B846F1}">
                  <asvg:svgBlip xmlns:asvg="http://schemas.microsoft.com/office/drawing/2016/SVG/main" r:embed="rId5"/>
                </a:ext>
              </a:extLst>
            </a:blip>
            <a:stretch>
              <a:fillRect b="-96107"/>
            </a:stretch>
          </a:blipFill>
        </p:spPr>
        <p:txBody>
          <a:bodyPr/>
          <a:lstStyle/>
          <a:p>
            <a:endParaRPr lang="en-EG"/>
          </a:p>
        </p:txBody>
      </p:sp>
      <p:sp>
        <p:nvSpPr>
          <p:cNvPr id="5" name="AutoShape 5"/>
          <p:cNvSpPr/>
          <p:nvPr/>
        </p:nvSpPr>
        <p:spPr>
          <a:xfrm flipH="1" flipV="1">
            <a:off x="5943600" y="2483795"/>
            <a:ext cx="0" cy="6031726"/>
          </a:xfrm>
          <a:prstGeom prst="line">
            <a:avLst/>
          </a:prstGeom>
          <a:ln w="9525" cap="flat">
            <a:solidFill>
              <a:srgbClr val="C4ECFF"/>
            </a:solidFill>
            <a:prstDash val="solid"/>
            <a:headEnd type="none" w="sm" len="sm"/>
            <a:tailEnd type="none" w="sm" len="sm"/>
          </a:ln>
        </p:spPr>
        <p:txBody>
          <a:bodyPr/>
          <a:lstStyle/>
          <a:p>
            <a:endParaRPr lang="en-EG"/>
          </a:p>
        </p:txBody>
      </p:sp>
      <p:sp>
        <p:nvSpPr>
          <p:cNvPr id="6" name="Freeform 6"/>
          <p:cNvSpPr/>
          <p:nvPr/>
        </p:nvSpPr>
        <p:spPr>
          <a:xfrm>
            <a:off x="17145000" y="9625214"/>
            <a:ext cx="665943" cy="166486"/>
          </a:xfrm>
          <a:custGeom>
            <a:avLst/>
            <a:gdLst/>
            <a:ahLst/>
            <a:cxnLst/>
            <a:rect l="l" t="t" r="r" b="b"/>
            <a:pathLst>
              <a:path w="665943" h="166486">
                <a:moveTo>
                  <a:pt x="0" y="0"/>
                </a:moveTo>
                <a:lnTo>
                  <a:pt x="665944" y="0"/>
                </a:lnTo>
                <a:lnTo>
                  <a:pt x="665944" y="166486"/>
                </a:lnTo>
                <a:lnTo>
                  <a:pt x="0" y="1664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EG"/>
          </a:p>
        </p:txBody>
      </p:sp>
      <p:sp>
        <p:nvSpPr>
          <p:cNvPr id="8" name="TextBox 8"/>
          <p:cNvSpPr txBox="1"/>
          <p:nvPr/>
        </p:nvSpPr>
        <p:spPr>
          <a:xfrm>
            <a:off x="1948477" y="1181100"/>
            <a:ext cx="1716694" cy="783804"/>
          </a:xfrm>
          <a:prstGeom prst="rect">
            <a:avLst/>
          </a:prstGeom>
        </p:spPr>
        <p:txBody>
          <a:bodyPr wrap="square" lIns="0" tIns="0" rIns="0" bIns="0" rtlCol="0" anchor="t">
            <a:spAutoFit/>
          </a:bodyPr>
          <a:lstStyle/>
          <a:p>
            <a:pPr algn="l">
              <a:lnSpc>
                <a:spcPts val="5472"/>
              </a:lnSpc>
            </a:pPr>
            <a:r>
              <a:rPr lang="en-US" sz="7200" b="1" spc="-215" dirty="0" err="1">
                <a:solidFill>
                  <a:srgbClr val="C4ECFF"/>
                </a:solidFill>
                <a:latin typeface="Helvetica World Bold"/>
                <a:ea typeface="Helvetica World Bold"/>
                <a:cs typeface="Helvetica World Bold"/>
                <a:sym typeface="Helvetica World Bold"/>
              </a:rPr>
              <a:t>Img</a:t>
            </a:r>
            <a:endParaRPr lang="en-US" sz="7200" b="1" spc="-215" dirty="0">
              <a:solidFill>
                <a:srgbClr val="C4ECFF"/>
              </a:solidFill>
              <a:latin typeface="Helvetica World Bold"/>
              <a:ea typeface="Helvetica World Bold"/>
              <a:cs typeface="Helvetica World Bold"/>
              <a:sym typeface="Helvetica World Bold"/>
            </a:endParaRPr>
          </a:p>
        </p:txBody>
      </p:sp>
      <p:sp>
        <p:nvSpPr>
          <p:cNvPr id="11" name="AutoShape 5">
            <a:extLst>
              <a:ext uri="{FF2B5EF4-FFF2-40B4-BE49-F238E27FC236}">
                <a16:creationId xmlns:a16="http://schemas.microsoft.com/office/drawing/2014/main" id="{17C8A5E8-D96D-0E37-79A9-3CFBD50C2790}"/>
              </a:ext>
            </a:extLst>
          </p:cNvPr>
          <p:cNvSpPr/>
          <p:nvPr/>
        </p:nvSpPr>
        <p:spPr>
          <a:xfrm flipH="1" flipV="1">
            <a:off x="12039600" y="2483795"/>
            <a:ext cx="0" cy="6031726"/>
          </a:xfrm>
          <a:prstGeom prst="line">
            <a:avLst/>
          </a:prstGeom>
          <a:ln w="9525" cap="flat">
            <a:solidFill>
              <a:srgbClr val="C4ECFF"/>
            </a:solidFill>
            <a:prstDash val="solid"/>
            <a:headEnd type="none" w="sm" len="sm"/>
            <a:tailEnd type="none" w="sm" len="sm"/>
          </a:ln>
        </p:spPr>
        <p:txBody>
          <a:bodyPr/>
          <a:lstStyle/>
          <a:p>
            <a:endParaRPr lang="en-EG"/>
          </a:p>
        </p:txBody>
      </p:sp>
      <p:sp>
        <p:nvSpPr>
          <p:cNvPr id="12" name="TextBox 8">
            <a:extLst>
              <a:ext uri="{FF2B5EF4-FFF2-40B4-BE49-F238E27FC236}">
                <a16:creationId xmlns:a16="http://schemas.microsoft.com/office/drawing/2014/main" id="{A0811A90-F316-266D-2236-6F77034771BF}"/>
              </a:ext>
            </a:extLst>
          </p:cNvPr>
          <p:cNvSpPr txBox="1"/>
          <p:nvPr/>
        </p:nvSpPr>
        <p:spPr>
          <a:xfrm>
            <a:off x="8153400" y="1205204"/>
            <a:ext cx="1716694" cy="783804"/>
          </a:xfrm>
          <a:prstGeom prst="rect">
            <a:avLst/>
          </a:prstGeom>
        </p:spPr>
        <p:txBody>
          <a:bodyPr wrap="square" lIns="0" tIns="0" rIns="0" bIns="0" rtlCol="0" anchor="t">
            <a:spAutoFit/>
          </a:bodyPr>
          <a:lstStyle/>
          <a:p>
            <a:pPr algn="l">
              <a:lnSpc>
                <a:spcPts val="5472"/>
              </a:lnSpc>
            </a:pPr>
            <a:r>
              <a:rPr lang="en-US" sz="7200" b="1" spc="-215" dirty="0">
                <a:solidFill>
                  <a:srgbClr val="C4ECFF"/>
                </a:solidFill>
                <a:latin typeface="Helvetica World Bold"/>
                <a:ea typeface="Helvetica World Bold"/>
                <a:cs typeface="Helvetica World Bold"/>
                <a:sym typeface="Helvetica World Bold"/>
              </a:rPr>
              <a:t>Box</a:t>
            </a:r>
          </a:p>
        </p:txBody>
      </p:sp>
      <p:sp>
        <p:nvSpPr>
          <p:cNvPr id="13" name="TextBox 8">
            <a:extLst>
              <a:ext uri="{FF2B5EF4-FFF2-40B4-BE49-F238E27FC236}">
                <a16:creationId xmlns:a16="http://schemas.microsoft.com/office/drawing/2014/main" id="{CB1E71CD-EE62-95CA-FEF5-BD246E31271F}"/>
              </a:ext>
            </a:extLst>
          </p:cNvPr>
          <p:cNvSpPr txBox="1"/>
          <p:nvPr/>
        </p:nvSpPr>
        <p:spPr>
          <a:xfrm>
            <a:off x="14020800" y="1181100"/>
            <a:ext cx="2533738" cy="783804"/>
          </a:xfrm>
          <a:prstGeom prst="rect">
            <a:avLst/>
          </a:prstGeom>
        </p:spPr>
        <p:txBody>
          <a:bodyPr wrap="square" lIns="0" tIns="0" rIns="0" bIns="0" rtlCol="0" anchor="t">
            <a:spAutoFit/>
          </a:bodyPr>
          <a:lstStyle/>
          <a:p>
            <a:pPr algn="l">
              <a:lnSpc>
                <a:spcPts val="5472"/>
              </a:lnSpc>
            </a:pPr>
            <a:r>
              <a:rPr lang="en-US" sz="7200" b="1" spc="-215" dirty="0">
                <a:solidFill>
                  <a:srgbClr val="C4ECFF"/>
                </a:solidFill>
                <a:latin typeface="Helvetica World Bold"/>
                <a:ea typeface="Helvetica World Bold"/>
                <a:cs typeface="Helvetica World Bold"/>
                <a:sym typeface="Helvetica World Bold"/>
              </a:rPr>
              <a:t>Entity</a:t>
            </a:r>
          </a:p>
        </p:txBody>
      </p:sp>
      <p:pic>
        <p:nvPicPr>
          <p:cNvPr id="15" name="Picture 14" descr="A close-up of a receipt&#10;&#10;Description automatically generated">
            <a:extLst>
              <a:ext uri="{FF2B5EF4-FFF2-40B4-BE49-F238E27FC236}">
                <a16:creationId xmlns:a16="http://schemas.microsoft.com/office/drawing/2014/main" id="{22BFBDF1-478E-32B7-41B3-6378865C20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4189" y="2155307"/>
            <a:ext cx="3974694" cy="7700234"/>
          </a:xfrm>
          <a:prstGeom prst="rect">
            <a:avLst/>
          </a:prstGeom>
        </p:spPr>
      </p:pic>
      <p:pic>
        <p:nvPicPr>
          <p:cNvPr id="17" name="Picture 16" descr="A close up of a letter&#10;&#10;Description automatically generated">
            <a:extLst>
              <a:ext uri="{FF2B5EF4-FFF2-40B4-BE49-F238E27FC236}">
                <a16:creationId xmlns:a16="http://schemas.microsoft.com/office/drawing/2014/main" id="{CE6E49F7-F39A-5F4C-E4C7-2FB05FD7B6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20600" y="2766390"/>
            <a:ext cx="5603404" cy="1781595"/>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D578960F-AD27-02CC-BAA9-4D8BC49CC6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78600" y="2146173"/>
            <a:ext cx="5130800" cy="7772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F0D68"/>
        </a:solidFill>
        <a:effectLst/>
      </p:bgPr>
    </p:bg>
    <p:spTree>
      <p:nvGrpSpPr>
        <p:cNvPr id="1" name=""/>
        <p:cNvGrpSpPr/>
        <p:nvPr/>
      </p:nvGrpSpPr>
      <p:grpSpPr>
        <a:xfrm>
          <a:off x="0" y="0"/>
          <a:ext cx="0" cy="0"/>
          <a:chOff x="0" y="0"/>
          <a:chExt cx="0" cy="0"/>
        </a:xfrm>
      </p:grpSpPr>
      <p:sp>
        <p:nvSpPr>
          <p:cNvPr id="2" name="Freeform 2"/>
          <p:cNvSpPr/>
          <p:nvPr/>
        </p:nvSpPr>
        <p:spPr>
          <a:xfrm rot="-5400000">
            <a:off x="-692690" y="6380939"/>
            <a:ext cx="7024991" cy="3582211"/>
          </a:xfrm>
          <a:custGeom>
            <a:avLst/>
            <a:gdLst/>
            <a:ahLst/>
            <a:cxnLst/>
            <a:rect l="l" t="t" r="r" b="b"/>
            <a:pathLst>
              <a:path w="7024991" h="3582211">
                <a:moveTo>
                  <a:pt x="0" y="0"/>
                </a:moveTo>
                <a:lnTo>
                  <a:pt x="7024991" y="0"/>
                </a:lnTo>
                <a:lnTo>
                  <a:pt x="7024991" y="3582211"/>
                </a:lnTo>
                <a:lnTo>
                  <a:pt x="0" y="3582211"/>
                </a:lnTo>
                <a:lnTo>
                  <a:pt x="0" y="0"/>
                </a:lnTo>
                <a:close/>
              </a:path>
            </a:pathLst>
          </a:custGeom>
          <a:blipFill>
            <a:blip r:embed="rId2">
              <a:extLst>
                <a:ext uri="{96DAC541-7B7A-43D3-8B79-37D633B846F1}">
                  <asvg:svgBlip xmlns:asvg="http://schemas.microsoft.com/office/drawing/2016/SVG/main" r:embed="rId3"/>
                </a:ext>
              </a:extLst>
            </a:blip>
            <a:stretch>
              <a:fillRect b="-96107"/>
            </a:stretch>
          </a:blipFill>
        </p:spPr>
        <p:txBody>
          <a:bodyPr/>
          <a:lstStyle/>
          <a:p>
            <a:endParaRPr lang="en-EG"/>
          </a:p>
        </p:txBody>
      </p:sp>
      <p:sp>
        <p:nvSpPr>
          <p:cNvPr id="3" name="Freeform 3"/>
          <p:cNvSpPr/>
          <p:nvPr/>
        </p:nvSpPr>
        <p:spPr>
          <a:xfrm rot="5400000">
            <a:off x="3538436" y="0"/>
            <a:ext cx="7024991" cy="7024991"/>
          </a:xfrm>
          <a:custGeom>
            <a:avLst/>
            <a:gdLst/>
            <a:ahLst/>
            <a:cxnLst/>
            <a:rect l="l" t="t" r="r" b="b"/>
            <a:pathLst>
              <a:path w="7024991" h="7024991">
                <a:moveTo>
                  <a:pt x="0" y="0"/>
                </a:moveTo>
                <a:lnTo>
                  <a:pt x="7024992" y="0"/>
                </a:lnTo>
                <a:lnTo>
                  <a:pt x="7024992" y="7024991"/>
                </a:lnTo>
                <a:lnTo>
                  <a:pt x="0" y="70249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EG"/>
          </a:p>
        </p:txBody>
      </p:sp>
      <p:sp>
        <p:nvSpPr>
          <p:cNvPr id="4" name="Freeform 4"/>
          <p:cNvSpPr/>
          <p:nvPr/>
        </p:nvSpPr>
        <p:spPr>
          <a:xfrm rot="-5400000">
            <a:off x="11955699" y="6380939"/>
            <a:ext cx="7024991" cy="3582211"/>
          </a:xfrm>
          <a:custGeom>
            <a:avLst/>
            <a:gdLst/>
            <a:ahLst/>
            <a:cxnLst/>
            <a:rect l="l" t="t" r="r" b="b"/>
            <a:pathLst>
              <a:path w="7024991" h="3582211">
                <a:moveTo>
                  <a:pt x="0" y="0"/>
                </a:moveTo>
                <a:lnTo>
                  <a:pt x="7024991" y="0"/>
                </a:lnTo>
                <a:lnTo>
                  <a:pt x="7024991" y="3582211"/>
                </a:lnTo>
                <a:lnTo>
                  <a:pt x="0" y="3582211"/>
                </a:lnTo>
                <a:lnTo>
                  <a:pt x="0" y="0"/>
                </a:lnTo>
                <a:close/>
              </a:path>
            </a:pathLst>
          </a:custGeom>
          <a:blipFill>
            <a:blip r:embed="rId2">
              <a:extLst>
                <a:ext uri="{96DAC541-7B7A-43D3-8B79-37D633B846F1}">
                  <asvg:svgBlip xmlns:asvg="http://schemas.microsoft.com/office/drawing/2016/SVG/main" r:embed="rId3"/>
                </a:ext>
              </a:extLst>
            </a:blip>
            <a:stretch>
              <a:fillRect b="-96107"/>
            </a:stretch>
          </a:blipFill>
        </p:spPr>
        <p:txBody>
          <a:bodyPr/>
          <a:lstStyle/>
          <a:p>
            <a:endParaRPr lang="en-EG"/>
          </a:p>
        </p:txBody>
      </p:sp>
      <p:sp>
        <p:nvSpPr>
          <p:cNvPr id="5" name="Freeform 5"/>
          <p:cNvSpPr/>
          <p:nvPr/>
        </p:nvSpPr>
        <p:spPr>
          <a:xfrm>
            <a:off x="8696403" y="2352738"/>
            <a:ext cx="8562897" cy="6905562"/>
          </a:xfrm>
          <a:custGeom>
            <a:avLst/>
            <a:gdLst/>
            <a:ahLst/>
            <a:cxnLst/>
            <a:rect l="l" t="t" r="r" b="b"/>
            <a:pathLst>
              <a:path w="8562897" h="6905562">
                <a:moveTo>
                  <a:pt x="0" y="0"/>
                </a:moveTo>
                <a:lnTo>
                  <a:pt x="8562897" y="0"/>
                </a:lnTo>
                <a:lnTo>
                  <a:pt x="8562897" y="6905562"/>
                </a:lnTo>
                <a:lnTo>
                  <a:pt x="0" y="6905562"/>
                </a:lnTo>
                <a:lnTo>
                  <a:pt x="0" y="0"/>
                </a:lnTo>
                <a:close/>
              </a:path>
            </a:pathLst>
          </a:custGeom>
          <a:blipFill>
            <a:blip r:embed="rId6"/>
            <a:stretch>
              <a:fillRect/>
            </a:stretch>
          </a:blipFill>
        </p:spPr>
        <p:txBody>
          <a:bodyPr/>
          <a:lstStyle/>
          <a:p>
            <a:endParaRPr lang="en-EG"/>
          </a:p>
        </p:txBody>
      </p:sp>
      <p:sp>
        <p:nvSpPr>
          <p:cNvPr id="6" name="TextBox 6"/>
          <p:cNvSpPr txBox="1"/>
          <p:nvPr/>
        </p:nvSpPr>
        <p:spPr>
          <a:xfrm>
            <a:off x="1028700" y="2657538"/>
            <a:ext cx="6288701" cy="1489126"/>
          </a:xfrm>
          <a:prstGeom prst="rect">
            <a:avLst/>
          </a:prstGeom>
        </p:spPr>
        <p:txBody>
          <a:bodyPr lIns="0" tIns="0" rIns="0" bIns="0" rtlCol="0" anchor="t">
            <a:spAutoFit/>
          </a:bodyPr>
          <a:lstStyle/>
          <a:p>
            <a:pPr algn="l">
              <a:lnSpc>
                <a:spcPts val="5472"/>
              </a:lnSpc>
            </a:pPr>
            <a:r>
              <a:rPr lang="en-US" sz="7200" b="1" spc="-215" dirty="0">
                <a:solidFill>
                  <a:srgbClr val="C4ECFF"/>
                </a:solidFill>
                <a:latin typeface="Helvetica World Bold"/>
                <a:ea typeface="Helvetica World Bold"/>
                <a:cs typeface="Helvetica World Bold"/>
                <a:sym typeface="Helvetica World Bold"/>
              </a:rPr>
              <a:t>MODEL OVERVIEW</a:t>
            </a:r>
          </a:p>
        </p:txBody>
      </p:sp>
      <p:sp>
        <p:nvSpPr>
          <p:cNvPr id="8" name="TextBox 8"/>
          <p:cNvSpPr txBox="1"/>
          <p:nvPr/>
        </p:nvSpPr>
        <p:spPr>
          <a:xfrm>
            <a:off x="1420491" y="5782844"/>
            <a:ext cx="6021044" cy="3510063"/>
          </a:xfrm>
          <a:prstGeom prst="rect">
            <a:avLst/>
          </a:prstGeom>
        </p:spPr>
        <p:txBody>
          <a:bodyPr wrap="square" lIns="0" tIns="0" rIns="0" bIns="0" rtlCol="0" anchor="t">
            <a:spAutoFit/>
          </a:bodyPr>
          <a:lstStyle/>
          <a:p>
            <a:pPr algn="l">
              <a:lnSpc>
                <a:spcPts val="2519"/>
              </a:lnSpc>
            </a:pPr>
            <a:r>
              <a:rPr lang="en-US" sz="1799" spc="-17" dirty="0">
                <a:solidFill>
                  <a:srgbClr val="C4ECFF"/>
                </a:solidFill>
                <a:latin typeface="Helvetica World"/>
                <a:ea typeface="Helvetica World"/>
                <a:cs typeface="Helvetica World"/>
                <a:sym typeface="Helvetica World"/>
              </a:rPr>
              <a:t>LayoutLMv3 is a transformer model designed for document image understanding, combining both text and layout information to better process structured documents like invoices, forms, and receipts. It improves on previous versions (</a:t>
            </a:r>
            <a:r>
              <a:rPr lang="en-US" sz="1799" spc="-17" dirty="0" err="1">
                <a:solidFill>
                  <a:srgbClr val="C4ECFF"/>
                </a:solidFill>
                <a:latin typeface="Helvetica World"/>
                <a:ea typeface="Helvetica World"/>
                <a:cs typeface="Helvetica World"/>
                <a:sym typeface="Helvetica World"/>
              </a:rPr>
              <a:t>LayoutLM</a:t>
            </a:r>
            <a:r>
              <a:rPr lang="en-US" sz="1799" spc="-17" dirty="0">
                <a:solidFill>
                  <a:srgbClr val="C4ECFF"/>
                </a:solidFill>
                <a:latin typeface="Helvetica World"/>
                <a:ea typeface="Helvetica World"/>
                <a:cs typeface="Helvetica World"/>
                <a:sym typeface="Helvetica World"/>
              </a:rPr>
              <a:t>, LayoutLMv2) by using a multi-modal approach, integrating textual content with the spatial layout of the text on the page. This allows LayoutLMv3 to excel in tasks where understanding the document’s structure is essential, such as key information extraction and document classification.</a:t>
            </a:r>
          </a:p>
          <a:p>
            <a:pPr algn="l">
              <a:lnSpc>
                <a:spcPts val="2519"/>
              </a:lnSpc>
            </a:pPr>
            <a:endParaRPr lang="en-US" sz="1799" spc="-17" dirty="0">
              <a:solidFill>
                <a:srgbClr val="C4ECFF"/>
              </a:solidFill>
              <a:latin typeface="Helvetica World"/>
              <a:ea typeface="Helvetica World"/>
              <a:cs typeface="Helvetica World"/>
              <a:sym typeface="Helvetica World"/>
            </a:endParaRPr>
          </a:p>
        </p:txBody>
      </p:sp>
      <p:sp>
        <p:nvSpPr>
          <p:cNvPr id="9" name="AutoShape 9"/>
          <p:cNvSpPr/>
          <p:nvPr/>
        </p:nvSpPr>
        <p:spPr>
          <a:xfrm flipV="1">
            <a:off x="1033462" y="5532120"/>
            <a:ext cx="0" cy="3833852"/>
          </a:xfrm>
          <a:prstGeom prst="line">
            <a:avLst/>
          </a:prstGeom>
          <a:ln w="9525" cap="flat">
            <a:solidFill>
              <a:srgbClr val="C4ECFF"/>
            </a:solidFill>
            <a:prstDash val="solid"/>
            <a:headEnd type="none" w="sm" len="sm"/>
            <a:tailEnd type="none" w="sm" len="sm"/>
          </a:ln>
        </p:spPr>
        <p:txBody>
          <a:bodyPr/>
          <a:lstStyle/>
          <a:p>
            <a:endParaRPr lang="en-EG"/>
          </a:p>
        </p:txBody>
      </p:sp>
      <p:sp>
        <p:nvSpPr>
          <p:cNvPr id="10" name="Freeform 10"/>
          <p:cNvSpPr/>
          <p:nvPr/>
        </p:nvSpPr>
        <p:spPr>
          <a:xfrm>
            <a:off x="16593357" y="1028700"/>
            <a:ext cx="665943" cy="166486"/>
          </a:xfrm>
          <a:custGeom>
            <a:avLst/>
            <a:gdLst/>
            <a:ahLst/>
            <a:cxnLst/>
            <a:rect l="l" t="t" r="r" b="b"/>
            <a:pathLst>
              <a:path w="665943" h="166486">
                <a:moveTo>
                  <a:pt x="0" y="0"/>
                </a:moveTo>
                <a:lnTo>
                  <a:pt x="665943" y="0"/>
                </a:lnTo>
                <a:lnTo>
                  <a:pt x="665943" y="166486"/>
                </a:lnTo>
                <a:lnTo>
                  <a:pt x="0" y="1664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EG"/>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F0D68"/>
        </a:solidFill>
        <a:effectLst/>
      </p:bgPr>
    </p:bg>
    <p:spTree>
      <p:nvGrpSpPr>
        <p:cNvPr id="1" name=""/>
        <p:cNvGrpSpPr/>
        <p:nvPr/>
      </p:nvGrpSpPr>
      <p:grpSpPr>
        <a:xfrm>
          <a:off x="0" y="0"/>
          <a:ext cx="0" cy="0"/>
          <a:chOff x="0" y="0"/>
          <a:chExt cx="0" cy="0"/>
        </a:xfrm>
      </p:grpSpPr>
      <p:sp>
        <p:nvSpPr>
          <p:cNvPr id="2" name="Freeform 2"/>
          <p:cNvSpPr/>
          <p:nvPr/>
        </p:nvSpPr>
        <p:spPr>
          <a:xfrm rot="-5400000">
            <a:off x="-1034274" y="4582888"/>
            <a:ext cx="8418995" cy="4293046"/>
          </a:xfrm>
          <a:custGeom>
            <a:avLst/>
            <a:gdLst/>
            <a:ahLst/>
            <a:cxnLst/>
            <a:rect l="l" t="t" r="r" b="b"/>
            <a:pathLst>
              <a:path w="8418995" h="4293046">
                <a:moveTo>
                  <a:pt x="0" y="0"/>
                </a:moveTo>
                <a:lnTo>
                  <a:pt x="8418995" y="0"/>
                </a:lnTo>
                <a:lnTo>
                  <a:pt x="8418995" y="4293047"/>
                </a:lnTo>
                <a:lnTo>
                  <a:pt x="0" y="4293047"/>
                </a:lnTo>
                <a:lnTo>
                  <a:pt x="0" y="0"/>
                </a:lnTo>
                <a:close/>
              </a:path>
            </a:pathLst>
          </a:custGeom>
          <a:blipFill>
            <a:blip r:embed="rId2">
              <a:extLst>
                <a:ext uri="{96DAC541-7B7A-43D3-8B79-37D633B846F1}">
                  <asvg:svgBlip xmlns:asvg="http://schemas.microsoft.com/office/drawing/2016/SVG/main" r:embed="rId3"/>
                </a:ext>
              </a:extLst>
            </a:blip>
            <a:stretch>
              <a:fillRect b="-96107"/>
            </a:stretch>
          </a:blipFill>
        </p:spPr>
        <p:txBody>
          <a:bodyPr/>
          <a:lstStyle/>
          <a:p>
            <a:endParaRPr lang="en-EG"/>
          </a:p>
        </p:txBody>
      </p:sp>
      <p:sp>
        <p:nvSpPr>
          <p:cNvPr id="3" name="Freeform 3"/>
          <p:cNvSpPr/>
          <p:nvPr/>
        </p:nvSpPr>
        <p:spPr>
          <a:xfrm rot="5400000">
            <a:off x="2787979" y="1047762"/>
            <a:ext cx="8418995" cy="4293046"/>
          </a:xfrm>
          <a:custGeom>
            <a:avLst/>
            <a:gdLst/>
            <a:ahLst/>
            <a:cxnLst/>
            <a:rect l="l" t="t" r="r" b="b"/>
            <a:pathLst>
              <a:path w="8418995" h="4293046">
                <a:moveTo>
                  <a:pt x="0" y="0"/>
                </a:moveTo>
                <a:lnTo>
                  <a:pt x="8418995" y="0"/>
                </a:lnTo>
                <a:lnTo>
                  <a:pt x="8418995" y="4293046"/>
                </a:lnTo>
                <a:lnTo>
                  <a:pt x="0" y="4293046"/>
                </a:lnTo>
                <a:lnTo>
                  <a:pt x="0" y="0"/>
                </a:lnTo>
                <a:close/>
              </a:path>
            </a:pathLst>
          </a:custGeom>
          <a:blipFill>
            <a:blip r:embed="rId4">
              <a:extLst>
                <a:ext uri="{96DAC541-7B7A-43D3-8B79-37D633B846F1}">
                  <asvg:svgBlip xmlns:asvg="http://schemas.microsoft.com/office/drawing/2016/SVG/main" r:embed="rId5"/>
                </a:ext>
              </a:extLst>
            </a:blip>
            <a:stretch>
              <a:fillRect b="-96107"/>
            </a:stretch>
          </a:blipFill>
        </p:spPr>
        <p:txBody>
          <a:bodyPr/>
          <a:lstStyle/>
          <a:p>
            <a:endParaRPr lang="en-EG"/>
          </a:p>
        </p:txBody>
      </p:sp>
      <p:sp>
        <p:nvSpPr>
          <p:cNvPr id="4" name="Freeform 4"/>
          <p:cNvSpPr/>
          <p:nvPr/>
        </p:nvSpPr>
        <p:spPr>
          <a:xfrm rot="-5400000">
            <a:off x="2472852" y="862187"/>
            <a:ext cx="6375083" cy="6708109"/>
          </a:xfrm>
          <a:custGeom>
            <a:avLst/>
            <a:gdLst/>
            <a:ahLst/>
            <a:cxnLst/>
            <a:rect l="l" t="t" r="r" b="b"/>
            <a:pathLst>
              <a:path w="6375083" h="6708109">
                <a:moveTo>
                  <a:pt x="0" y="0"/>
                </a:moveTo>
                <a:lnTo>
                  <a:pt x="6375083" y="0"/>
                </a:lnTo>
                <a:lnTo>
                  <a:pt x="6375083" y="6708109"/>
                </a:lnTo>
                <a:lnTo>
                  <a:pt x="0" y="6708109"/>
                </a:lnTo>
                <a:lnTo>
                  <a:pt x="0" y="0"/>
                </a:lnTo>
                <a:close/>
              </a:path>
            </a:pathLst>
          </a:custGeom>
          <a:blipFill>
            <a:blip r:embed="rId6"/>
            <a:stretch>
              <a:fillRect/>
            </a:stretch>
          </a:blipFill>
        </p:spPr>
        <p:txBody>
          <a:bodyPr/>
          <a:lstStyle/>
          <a:p>
            <a:endParaRPr lang="en-EG"/>
          </a:p>
        </p:txBody>
      </p:sp>
      <p:sp>
        <p:nvSpPr>
          <p:cNvPr id="6" name="TextBox 6"/>
          <p:cNvSpPr txBox="1"/>
          <p:nvPr/>
        </p:nvSpPr>
        <p:spPr>
          <a:xfrm>
            <a:off x="1028700" y="8374951"/>
            <a:ext cx="8115300" cy="883348"/>
          </a:xfrm>
          <a:prstGeom prst="rect">
            <a:avLst/>
          </a:prstGeom>
        </p:spPr>
        <p:txBody>
          <a:bodyPr lIns="0" tIns="0" rIns="0" bIns="0" rtlCol="0" anchor="t">
            <a:spAutoFit/>
          </a:bodyPr>
          <a:lstStyle/>
          <a:p>
            <a:pPr algn="l">
              <a:lnSpc>
                <a:spcPts val="5472"/>
              </a:lnSpc>
            </a:pPr>
            <a:r>
              <a:rPr lang="en-US" sz="7200" b="1" spc="-215">
                <a:solidFill>
                  <a:srgbClr val="C4ECFF"/>
                </a:solidFill>
                <a:latin typeface="Helvetica World Bold"/>
                <a:ea typeface="Helvetica World Bold"/>
                <a:cs typeface="Helvetica World Bold"/>
                <a:sym typeface="Helvetica World Bold"/>
              </a:rPr>
              <a:t>METHODOLOGY</a:t>
            </a:r>
          </a:p>
        </p:txBody>
      </p:sp>
      <p:sp>
        <p:nvSpPr>
          <p:cNvPr id="7" name="TextBox 7"/>
          <p:cNvSpPr txBox="1"/>
          <p:nvPr/>
        </p:nvSpPr>
        <p:spPr>
          <a:xfrm>
            <a:off x="12159956" y="990600"/>
            <a:ext cx="5213644" cy="1621085"/>
          </a:xfrm>
          <a:prstGeom prst="rect">
            <a:avLst/>
          </a:prstGeom>
        </p:spPr>
        <p:txBody>
          <a:bodyPr wrap="square" lIns="0" tIns="0" rIns="0" bIns="0" rtlCol="0" anchor="t">
            <a:spAutoFit/>
          </a:bodyPr>
          <a:lstStyle/>
          <a:p>
            <a:pPr marL="285750" indent="-285750" algn="l">
              <a:lnSpc>
                <a:spcPct val="150000"/>
              </a:lnSpc>
              <a:spcBef>
                <a:spcPct val="0"/>
              </a:spcBef>
              <a:buFont typeface="Arial" panose="020B0604020202020204" pitchFamily="34" charset="0"/>
              <a:buChar char="•"/>
            </a:pPr>
            <a:r>
              <a:rPr lang="en-US" sz="1799" spc="-17" dirty="0">
                <a:solidFill>
                  <a:srgbClr val="C4ECFF"/>
                </a:solidFill>
                <a:latin typeface="Helvetica World"/>
                <a:ea typeface="Helvetica World"/>
                <a:cs typeface="Helvetica World"/>
                <a:sym typeface="Helvetica World"/>
              </a:rPr>
              <a:t>Image Processing</a:t>
            </a:r>
          </a:p>
          <a:p>
            <a:pPr marL="285750" indent="-285750" algn="l">
              <a:lnSpc>
                <a:spcPct val="150000"/>
              </a:lnSpc>
              <a:spcBef>
                <a:spcPct val="0"/>
              </a:spcBef>
              <a:buFont typeface="Arial" panose="020B0604020202020204" pitchFamily="34" charset="0"/>
              <a:buChar char="•"/>
            </a:pPr>
            <a:r>
              <a:rPr lang="en-US" sz="1799" spc="-17" dirty="0">
                <a:solidFill>
                  <a:srgbClr val="C4ECFF"/>
                </a:solidFill>
                <a:latin typeface="Helvetica World"/>
                <a:ea typeface="Helvetica World"/>
                <a:cs typeface="Helvetica World"/>
                <a:sym typeface="Helvetica World"/>
              </a:rPr>
              <a:t>Bounding Box Extraction</a:t>
            </a:r>
          </a:p>
          <a:p>
            <a:pPr marL="285750" indent="-285750" algn="l">
              <a:lnSpc>
                <a:spcPct val="150000"/>
              </a:lnSpc>
              <a:spcBef>
                <a:spcPct val="0"/>
              </a:spcBef>
              <a:buFont typeface="Arial" panose="020B0604020202020204" pitchFamily="34" charset="0"/>
              <a:buChar char="•"/>
            </a:pPr>
            <a:r>
              <a:rPr lang="en-US" sz="1799" spc="-17" dirty="0">
                <a:solidFill>
                  <a:srgbClr val="C4ECFF"/>
                </a:solidFill>
                <a:latin typeface="Helvetica World"/>
                <a:ea typeface="Helvetica World"/>
                <a:cs typeface="Helvetica World"/>
                <a:sym typeface="Helvetica World"/>
              </a:rPr>
              <a:t>Tokenization</a:t>
            </a:r>
          </a:p>
          <a:p>
            <a:pPr marL="285750" indent="-285750" algn="l">
              <a:lnSpc>
                <a:spcPct val="150000"/>
              </a:lnSpc>
              <a:spcBef>
                <a:spcPct val="0"/>
              </a:spcBef>
              <a:buFont typeface="Arial" panose="020B0604020202020204" pitchFamily="34" charset="0"/>
              <a:buChar char="•"/>
            </a:pPr>
            <a:r>
              <a:rPr lang="en-US" sz="1799" spc="-17" dirty="0">
                <a:solidFill>
                  <a:srgbClr val="C4ECFF"/>
                </a:solidFill>
                <a:latin typeface="Helvetica World"/>
                <a:ea typeface="Helvetica World"/>
                <a:cs typeface="Helvetica World"/>
                <a:sym typeface="Helvetica World"/>
              </a:rPr>
              <a:t>Annotation Formatting</a:t>
            </a:r>
          </a:p>
        </p:txBody>
      </p:sp>
      <p:sp>
        <p:nvSpPr>
          <p:cNvPr id="8" name="TextBox 8"/>
          <p:cNvSpPr txBox="1"/>
          <p:nvPr/>
        </p:nvSpPr>
        <p:spPr>
          <a:xfrm>
            <a:off x="12159956" y="4028122"/>
            <a:ext cx="5366044" cy="1621085"/>
          </a:xfrm>
          <a:prstGeom prst="rect">
            <a:avLst/>
          </a:prstGeom>
        </p:spPr>
        <p:txBody>
          <a:bodyPr wrap="square" lIns="0" tIns="0" rIns="0" bIns="0" rtlCol="0" anchor="t">
            <a:spAutoFit/>
          </a:bodyPr>
          <a:lstStyle/>
          <a:p>
            <a:pPr marL="285750" indent="-285750" algn="l">
              <a:lnSpc>
                <a:spcPct val="150000"/>
              </a:lnSpc>
              <a:spcBef>
                <a:spcPct val="0"/>
              </a:spcBef>
              <a:buFont typeface="Arial" panose="020B0604020202020204" pitchFamily="34" charset="0"/>
              <a:buChar char="•"/>
            </a:pPr>
            <a:r>
              <a:rPr lang="en-US" sz="1799" spc="-17" dirty="0">
                <a:solidFill>
                  <a:srgbClr val="C4ECFF"/>
                </a:solidFill>
                <a:latin typeface="Helvetica World"/>
                <a:ea typeface="Helvetica World"/>
                <a:cs typeface="Helvetica World"/>
                <a:sym typeface="Helvetica World"/>
              </a:rPr>
              <a:t>Forward Pass </a:t>
            </a:r>
          </a:p>
          <a:p>
            <a:pPr marL="285750" indent="-285750" algn="l">
              <a:lnSpc>
                <a:spcPct val="150000"/>
              </a:lnSpc>
              <a:spcBef>
                <a:spcPct val="0"/>
              </a:spcBef>
              <a:buFont typeface="Arial" panose="020B0604020202020204" pitchFamily="34" charset="0"/>
              <a:buChar char="•"/>
            </a:pPr>
            <a:r>
              <a:rPr lang="en-US" sz="1799" spc="-17" dirty="0">
                <a:solidFill>
                  <a:srgbClr val="C4ECFF"/>
                </a:solidFill>
                <a:latin typeface="Helvetica World"/>
                <a:ea typeface="Helvetica World"/>
                <a:cs typeface="Helvetica World"/>
                <a:sym typeface="Helvetica World"/>
              </a:rPr>
              <a:t>Loss Calculation</a:t>
            </a:r>
          </a:p>
          <a:p>
            <a:pPr marL="285750" indent="-285750" algn="l">
              <a:lnSpc>
                <a:spcPct val="150000"/>
              </a:lnSpc>
              <a:spcBef>
                <a:spcPct val="0"/>
              </a:spcBef>
              <a:buFont typeface="Arial" panose="020B0604020202020204" pitchFamily="34" charset="0"/>
              <a:buChar char="•"/>
            </a:pPr>
            <a:r>
              <a:rPr lang="en-US" sz="1799" spc="-17" dirty="0">
                <a:solidFill>
                  <a:srgbClr val="C4ECFF"/>
                </a:solidFill>
                <a:latin typeface="Helvetica World"/>
                <a:ea typeface="Helvetica World"/>
                <a:cs typeface="Helvetica World"/>
                <a:sym typeface="Helvetica World"/>
              </a:rPr>
              <a:t>Backpropagation</a:t>
            </a:r>
          </a:p>
          <a:p>
            <a:pPr marL="285750" indent="-285750" algn="l">
              <a:lnSpc>
                <a:spcPct val="150000"/>
              </a:lnSpc>
              <a:spcBef>
                <a:spcPct val="0"/>
              </a:spcBef>
              <a:buFont typeface="Arial" panose="020B0604020202020204" pitchFamily="34" charset="0"/>
              <a:buChar char="•"/>
            </a:pPr>
            <a:r>
              <a:rPr lang="en-US" sz="1799" spc="-17" dirty="0">
                <a:solidFill>
                  <a:srgbClr val="C4ECFF"/>
                </a:solidFill>
                <a:latin typeface="Helvetica World"/>
                <a:ea typeface="Helvetica World"/>
                <a:cs typeface="Helvetica World"/>
                <a:sym typeface="Helvetica World"/>
              </a:rPr>
              <a:t>Checkpointing</a:t>
            </a:r>
          </a:p>
        </p:txBody>
      </p:sp>
      <p:sp>
        <p:nvSpPr>
          <p:cNvPr id="9" name="TextBox 9"/>
          <p:cNvSpPr txBox="1"/>
          <p:nvPr/>
        </p:nvSpPr>
        <p:spPr>
          <a:xfrm>
            <a:off x="12159956" y="6896100"/>
            <a:ext cx="5099344" cy="2769989"/>
          </a:xfrm>
          <a:prstGeom prst="rect">
            <a:avLst/>
          </a:prstGeom>
        </p:spPr>
        <p:txBody>
          <a:bodyPr lIns="0" tIns="0" rIns="0" bIns="0" rtlCol="0" anchor="t">
            <a:spAutoFit/>
          </a:bodyPr>
          <a:lstStyle/>
          <a:p>
            <a:pPr algn="l"/>
            <a:r>
              <a:rPr lang="en-US" b="0" i="0" u="none" strike="noStrike" dirty="0">
                <a:solidFill>
                  <a:srgbClr val="B7DCFF"/>
                </a:solidFill>
                <a:effectLst/>
                <a:latin typeface="Helvetica" pitchFamily="2" charset="0"/>
              </a:rPr>
              <a:t>We measured the model's performance using the following metrics:</a:t>
            </a:r>
          </a:p>
          <a:p>
            <a:pPr algn="l"/>
            <a:endParaRPr lang="en-US" b="0" i="0" u="none" strike="noStrike" dirty="0">
              <a:solidFill>
                <a:srgbClr val="B7DCFF"/>
              </a:solidFill>
              <a:effectLst/>
              <a:latin typeface="Helvetica" pitchFamily="2" charset="0"/>
            </a:endParaRPr>
          </a:p>
          <a:p>
            <a:pPr marL="285750" indent="-285750" algn="l">
              <a:buFont typeface="Arial" panose="020B0604020202020204" pitchFamily="34" charset="0"/>
              <a:buChar char="•"/>
            </a:pPr>
            <a:r>
              <a:rPr lang="en-US" b="1" i="0" u="none" strike="noStrike" dirty="0">
                <a:solidFill>
                  <a:srgbClr val="B7DCFF"/>
                </a:solidFill>
                <a:effectLst/>
                <a:latin typeface="Helvetica" pitchFamily="2" charset="0"/>
              </a:rPr>
              <a:t>Accuracy</a:t>
            </a:r>
            <a:r>
              <a:rPr lang="en-US" b="0" i="0" u="none" strike="noStrike" dirty="0">
                <a:solidFill>
                  <a:srgbClr val="B7DCFF"/>
                </a:solidFill>
                <a:effectLst/>
                <a:latin typeface="Helvetica" pitchFamily="2" charset="0"/>
              </a:rPr>
              <a:t>: 96.2%</a:t>
            </a:r>
          </a:p>
          <a:p>
            <a:pPr algn="l">
              <a:buFont typeface="Arial" panose="020B0604020202020204" pitchFamily="34" charset="0"/>
              <a:buChar char="•"/>
            </a:pPr>
            <a:endParaRPr lang="en-US" b="0" i="0" u="none" strike="noStrike" dirty="0">
              <a:solidFill>
                <a:srgbClr val="B7DCFF"/>
              </a:solidFill>
              <a:effectLst/>
              <a:latin typeface="Helvetica" pitchFamily="2" charset="0"/>
            </a:endParaRPr>
          </a:p>
          <a:p>
            <a:pPr marL="285750" indent="-285750" algn="l">
              <a:buFont typeface="Arial" panose="020B0604020202020204" pitchFamily="34" charset="0"/>
              <a:buChar char="•"/>
            </a:pPr>
            <a:r>
              <a:rPr lang="en-US" b="1" i="0" u="none" strike="noStrike" dirty="0">
                <a:solidFill>
                  <a:srgbClr val="B7DCFF"/>
                </a:solidFill>
                <a:effectLst/>
                <a:latin typeface="Helvetica" pitchFamily="2" charset="0"/>
              </a:rPr>
              <a:t>Precision</a:t>
            </a:r>
            <a:r>
              <a:rPr lang="en-US" b="0" i="0" u="none" strike="noStrike" dirty="0">
                <a:solidFill>
                  <a:srgbClr val="B7DCFF"/>
                </a:solidFill>
                <a:effectLst/>
                <a:latin typeface="Helvetica" pitchFamily="2" charset="0"/>
              </a:rPr>
              <a:t>: 95.4%</a:t>
            </a:r>
          </a:p>
          <a:p>
            <a:pPr algn="l">
              <a:buFont typeface="Arial" panose="020B0604020202020204" pitchFamily="34" charset="0"/>
              <a:buChar char="•"/>
            </a:pPr>
            <a:endParaRPr lang="en-US" b="0" i="0" u="none" strike="noStrike" dirty="0">
              <a:solidFill>
                <a:srgbClr val="B7DCFF"/>
              </a:solidFill>
              <a:effectLst/>
              <a:latin typeface="Helvetica" pitchFamily="2" charset="0"/>
            </a:endParaRPr>
          </a:p>
          <a:p>
            <a:pPr marL="285750" indent="-285750" algn="l">
              <a:buFont typeface="Arial" panose="020B0604020202020204" pitchFamily="34" charset="0"/>
              <a:buChar char="•"/>
            </a:pPr>
            <a:r>
              <a:rPr lang="en-US" b="1" i="0" u="none" strike="noStrike" dirty="0">
                <a:solidFill>
                  <a:srgbClr val="B7DCFF"/>
                </a:solidFill>
                <a:effectLst/>
                <a:latin typeface="Helvetica" pitchFamily="2" charset="0"/>
              </a:rPr>
              <a:t>Recall</a:t>
            </a:r>
            <a:r>
              <a:rPr lang="en-US" b="0" i="0" u="none" strike="noStrike" dirty="0">
                <a:solidFill>
                  <a:srgbClr val="B7DCFF"/>
                </a:solidFill>
                <a:effectLst/>
                <a:latin typeface="Helvetica" pitchFamily="2" charset="0"/>
              </a:rPr>
              <a:t>: 96.2%</a:t>
            </a:r>
          </a:p>
          <a:p>
            <a:pPr algn="l">
              <a:buFont typeface="Arial" panose="020B0604020202020204" pitchFamily="34" charset="0"/>
              <a:buChar char="•"/>
            </a:pPr>
            <a:endParaRPr lang="en-US" b="0" i="0" u="none" strike="noStrike" dirty="0">
              <a:solidFill>
                <a:srgbClr val="B7DCFF"/>
              </a:solidFill>
              <a:effectLst/>
              <a:latin typeface="Helvetica" pitchFamily="2" charset="0"/>
            </a:endParaRPr>
          </a:p>
          <a:p>
            <a:pPr marL="285750" indent="-285750" algn="l">
              <a:buFont typeface="Arial" panose="020B0604020202020204" pitchFamily="34" charset="0"/>
              <a:buChar char="•"/>
            </a:pPr>
            <a:r>
              <a:rPr lang="en-US" b="1" i="0" u="sng" strike="noStrike" dirty="0">
                <a:solidFill>
                  <a:srgbClr val="B7DCFF"/>
                </a:solidFill>
                <a:effectLst/>
                <a:latin typeface="Helvetica" pitchFamily="2" charset="0"/>
              </a:rPr>
              <a:t>F1-Score: 95.8%</a:t>
            </a:r>
          </a:p>
        </p:txBody>
      </p:sp>
      <p:sp>
        <p:nvSpPr>
          <p:cNvPr id="10" name="TextBox 10"/>
          <p:cNvSpPr txBox="1"/>
          <p:nvPr/>
        </p:nvSpPr>
        <p:spPr>
          <a:xfrm>
            <a:off x="10292087" y="990600"/>
            <a:ext cx="1587197" cy="624658"/>
          </a:xfrm>
          <a:prstGeom prst="rect">
            <a:avLst/>
          </a:prstGeom>
        </p:spPr>
        <p:txBody>
          <a:bodyPr wrap="square" lIns="0" tIns="0" rIns="0" bIns="0" rtlCol="0" anchor="t">
            <a:spAutoFit/>
          </a:bodyPr>
          <a:lstStyle/>
          <a:p>
            <a:pPr algn="l">
              <a:lnSpc>
                <a:spcPts val="2519"/>
              </a:lnSpc>
              <a:spcBef>
                <a:spcPct val="0"/>
              </a:spcBef>
            </a:pPr>
            <a:r>
              <a:rPr lang="en-US" sz="1799" b="1" spc="-17" dirty="0">
                <a:solidFill>
                  <a:srgbClr val="C4ECFF"/>
                </a:solidFill>
                <a:latin typeface="Helvetica World Bold"/>
                <a:ea typeface="Helvetica World Bold"/>
                <a:cs typeface="Helvetica World Bold"/>
                <a:sym typeface="Helvetica World Bold"/>
              </a:rPr>
              <a:t>1. Data Preprocessing</a:t>
            </a:r>
          </a:p>
        </p:txBody>
      </p:sp>
      <p:sp>
        <p:nvSpPr>
          <p:cNvPr id="11" name="TextBox 11"/>
          <p:cNvSpPr txBox="1"/>
          <p:nvPr/>
        </p:nvSpPr>
        <p:spPr>
          <a:xfrm>
            <a:off x="10292087" y="4028122"/>
            <a:ext cx="1587197" cy="304058"/>
          </a:xfrm>
          <a:prstGeom prst="rect">
            <a:avLst/>
          </a:prstGeom>
        </p:spPr>
        <p:txBody>
          <a:bodyPr wrap="square" lIns="0" tIns="0" rIns="0" bIns="0" rtlCol="0" anchor="t">
            <a:spAutoFit/>
          </a:bodyPr>
          <a:lstStyle/>
          <a:p>
            <a:pPr algn="l">
              <a:lnSpc>
                <a:spcPts val="2519"/>
              </a:lnSpc>
              <a:spcBef>
                <a:spcPct val="0"/>
              </a:spcBef>
            </a:pPr>
            <a:r>
              <a:rPr lang="en-US" sz="1799" b="1" spc="-17" dirty="0">
                <a:solidFill>
                  <a:srgbClr val="C4ECFF"/>
                </a:solidFill>
                <a:latin typeface="Helvetica World Bold"/>
                <a:ea typeface="Helvetica World Bold"/>
                <a:cs typeface="Helvetica World Bold"/>
                <a:sym typeface="Helvetica World Bold"/>
              </a:rPr>
              <a:t>2. Training</a:t>
            </a:r>
          </a:p>
        </p:txBody>
      </p:sp>
      <p:sp>
        <p:nvSpPr>
          <p:cNvPr id="12" name="TextBox 12"/>
          <p:cNvSpPr txBox="1"/>
          <p:nvPr/>
        </p:nvSpPr>
        <p:spPr>
          <a:xfrm>
            <a:off x="10292087" y="6898958"/>
            <a:ext cx="1587197" cy="624658"/>
          </a:xfrm>
          <a:prstGeom prst="rect">
            <a:avLst/>
          </a:prstGeom>
        </p:spPr>
        <p:txBody>
          <a:bodyPr wrap="square" lIns="0" tIns="0" rIns="0" bIns="0" rtlCol="0" anchor="t">
            <a:spAutoFit/>
          </a:bodyPr>
          <a:lstStyle/>
          <a:p>
            <a:pPr algn="l">
              <a:lnSpc>
                <a:spcPts val="2519"/>
              </a:lnSpc>
              <a:spcBef>
                <a:spcPct val="0"/>
              </a:spcBef>
            </a:pPr>
            <a:r>
              <a:rPr lang="en-US" sz="1799" b="1" spc="-17" dirty="0">
                <a:solidFill>
                  <a:srgbClr val="C4ECFF"/>
                </a:solidFill>
                <a:latin typeface="Helvetica World Bold"/>
                <a:ea typeface="Helvetica World Bold"/>
                <a:cs typeface="Helvetica World Bold"/>
                <a:sym typeface="Helvetica World Bold"/>
              </a:rPr>
              <a:t>3. Evaluation</a:t>
            </a:r>
          </a:p>
          <a:p>
            <a:pPr algn="l">
              <a:lnSpc>
                <a:spcPts val="2519"/>
              </a:lnSpc>
              <a:spcBef>
                <a:spcPct val="0"/>
              </a:spcBef>
            </a:pPr>
            <a:r>
              <a:rPr lang="en-US" sz="1799" b="1" spc="-17" dirty="0">
                <a:solidFill>
                  <a:srgbClr val="C4ECFF"/>
                </a:solidFill>
                <a:latin typeface="Helvetica World Bold"/>
                <a:ea typeface="Helvetica World Bold"/>
                <a:cs typeface="Helvetica World Bold"/>
                <a:sym typeface="Helvetica World Bold"/>
              </a:rPr>
              <a:t>&amp; Testing</a:t>
            </a:r>
          </a:p>
        </p:txBody>
      </p:sp>
      <p:sp>
        <p:nvSpPr>
          <p:cNvPr id="13" name="Freeform 13"/>
          <p:cNvSpPr/>
          <p:nvPr/>
        </p:nvSpPr>
        <p:spPr>
          <a:xfrm>
            <a:off x="1028700" y="5060257"/>
            <a:ext cx="665943" cy="166486"/>
          </a:xfrm>
          <a:custGeom>
            <a:avLst/>
            <a:gdLst/>
            <a:ahLst/>
            <a:cxnLst/>
            <a:rect l="l" t="t" r="r" b="b"/>
            <a:pathLst>
              <a:path w="665943" h="166486">
                <a:moveTo>
                  <a:pt x="0" y="0"/>
                </a:moveTo>
                <a:lnTo>
                  <a:pt x="665943" y="0"/>
                </a:lnTo>
                <a:lnTo>
                  <a:pt x="665943" y="166486"/>
                </a:lnTo>
                <a:lnTo>
                  <a:pt x="0" y="1664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EG"/>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F0D68"/>
        </a:solidFill>
        <a:effectLst/>
      </p:bgPr>
    </p:bg>
    <p:spTree>
      <p:nvGrpSpPr>
        <p:cNvPr id="1" name=""/>
        <p:cNvGrpSpPr/>
        <p:nvPr/>
      </p:nvGrpSpPr>
      <p:grpSpPr>
        <a:xfrm>
          <a:off x="0" y="0"/>
          <a:ext cx="0" cy="0"/>
          <a:chOff x="0" y="0"/>
          <a:chExt cx="0" cy="0"/>
        </a:xfrm>
      </p:grpSpPr>
      <p:sp>
        <p:nvSpPr>
          <p:cNvPr id="2" name="Freeform 2"/>
          <p:cNvSpPr/>
          <p:nvPr/>
        </p:nvSpPr>
        <p:spPr>
          <a:xfrm rot="5400000">
            <a:off x="11756594" y="-507549"/>
            <a:ext cx="7024991" cy="7024991"/>
          </a:xfrm>
          <a:custGeom>
            <a:avLst/>
            <a:gdLst/>
            <a:ahLst/>
            <a:cxnLst/>
            <a:rect l="l" t="t" r="r" b="b"/>
            <a:pathLst>
              <a:path w="7024991" h="7024991">
                <a:moveTo>
                  <a:pt x="0" y="0"/>
                </a:moveTo>
                <a:lnTo>
                  <a:pt x="7024991" y="0"/>
                </a:lnTo>
                <a:lnTo>
                  <a:pt x="7024991" y="7024992"/>
                </a:lnTo>
                <a:lnTo>
                  <a:pt x="0" y="7024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EG"/>
          </a:p>
        </p:txBody>
      </p:sp>
      <p:sp>
        <p:nvSpPr>
          <p:cNvPr id="3" name="Freeform 3"/>
          <p:cNvSpPr/>
          <p:nvPr/>
        </p:nvSpPr>
        <p:spPr>
          <a:xfrm>
            <a:off x="10333538" y="1028700"/>
            <a:ext cx="6925762" cy="8229600"/>
          </a:xfrm>
          <a:custGeom>
            <a:avLst/>
            <a:gdLst/>
            <a:ahLst/>
            <a:cxnLst/>
            <a:rect l="l" t="t" r="r" b="b"/>
            <a:pathLst>
              <a:path w="6925762" h="8229600">
                <a:moveTo>
                  <a:pt x="0" y="0"/>
                </a:moveTo>
                <a:lnTo>
                  <a:pt x="6925762" y="0"/>
                </a:lnTo>
                <a:lnTo>
                  <a:pt x="6925762" y="8229600"/>
                </a:lnTo>
                <a:lnTo>
                  <a:pt x="0" y="8229600"/>
                </a:lnTo>
                <a:lnTo>
                  <a:pt x="0" y="0"/>
                </a:lnTo>
                <a:close/>
              </a:path>
            </a:pathLst>
          </a:custGeom>
          <a:blipFill>
            <a:blip r:embed="rId4"/>
            <a:stretch>
              <a:fillRect/>
            </a:stretch>
          </a:blipFill>
        </p:spPr>
        <p:txBody>
          <a:bodyPr/>
          <a:lstStyle/>
          <a:p>
            <a:endParaRPr lang="en-EG"/>
          </a:p>
        </p:txBody>
      </p:sp>
      <p:sp>
        <p:nvSpPr>
          <p:cNvPr id="4" name="Freeform 4"/>
          <p:cNvSpPr/>
          <p:nvPr/>
        </p:nvSpPr>
        <p:spPr>
          <a:xfrm rot="-5400000">
            <a:off x="8072990" y="5838444"/>
            <a:ext cx="6284859" cy="3204799"/>
          </a:xfrm>
          <a:custGeom>
            <a:avLst/>
            <a:gdLst/>
            <a:ahLst/>
            <a:cxnLst/>
            <a:rect l="l" t="t" r="r" b="b"/>
            <a:pathLst>
              <a:path w="6284859" h="3204799">
                <a:moveTo>
                  <a:pt x="0" y="0"/>
                </a:moveTo>
                <a:lnTo>
                  <a:pt x="6284859" y="0"/>
                </a:lnTo>
                <a:lnTo>
                  <a:pt x="6284859" y="3204799"/>
                </a:lnTo>
                <a:lnTo>
                  <a:pt x="0" y="3204799"/>
                </a:lnTo>
                <a:lnTo>
                  <a:pt x="0" y="0"/>
                </a:lnTo>
                <a:close/>
              </a:path>
            </a:pathLst>
          </a:custGeom>
          <a:blipFill>
            <a:blip r:embed="rId5">
              <a:extLst>
                <a:ext uri="{96DAC541-7B7A-43D3-8B79-37D633B846F1}">
                  <asvg:svgBlip xmlns:asvg="http://schemas.microsoft.com/office/drawing/2016/SVG/main" r:embed="rId6"/>
                </a:ext>
              </a:extLst>
            </a:blip>
            <a:stretch>
              <a:fillRect b="-96107"/>
            </a:stretch>
          </a:blipFill>
        </p:spPr>
        <p:txBody>
          <a:bodyPr/>
          <a:lstStyle/>
          <a:p>
            <a:endParaRPr lang="en-EG"/>
          </a:p>
        </p:txBody>
      </p:sp>
      <p:sp>
        <p:nvSpPr>
          <p:cNvPr id="5" name="Freeform 5"/>
          <p:cNvSpPr/>
          <p:nvPr/>
        </p:nvSpPr>
        <p:spPr>
          <a:xfrm>
            <a:off x="16593357" y="9091814"/>
            <a:ext cx="665943" cy="166486"/>
          </a:xfrm>
          <a:custGeom>
            <a:avLst/>
            <a:gdLst/>
            <a:ahLst/>
            <a:cxnLst/>
            <a:rect l="l" t="t" r="r" b="b"/>
            <a:pathLst>
              <a:path w="665943" h="166486">
                <a:moveTo>
                  <a:pt x="0" y="0"/>
                </a:moveTo>
                <a:lnTo>
                  <a:pt x="665943" y="0"/>
                </a:lnTo>
                <a:lnTo>
                  <a:pt x="665943" y="166486"/>
                </a:lnTo>
                <a:lnTo>
                  <a:pt x="0" y="1664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EG"/>
          </a:p>
        </p:txBody>
      </p:sp>
      <p:sp>
        <p:nvSpPr>
          <p:cNvPr id="7" name="TextBox 7"/>
          <p:cNvSpPr txBox="1"/>
          <p:nvPr/>
        </p:nvSpPr>
        <p:spPr>
          <a:xfrm>
            <a:off x="1028700" y="4551045"/>
            <a:ext cx="7353300" cy="5113066"/>
          </a:xfrm>
          <a:prstGeom prst="rect">
            <a:avLst/>
          </a:prstGeom>
        </p:spPr>
        <p:txBody>
          <a:bodyPr wrap="square" lIns="0" tIns="0" rIns="0" bIns="0" rtlCol="0" anchor="t">
            <a:spAutoFit/>
          </a:bodyPr>
          <a:lstStyle/>
          <a:p>
            <a:pPr algn="l">
              <a:lnSpc>
                <a:spcPts val="2519"/>
              </a:lnSpc>
            </a:pPr>
            <a:r>
              <a:rPr lang="en-US" sz="1799" spc="-17" dirty="0">
                <a:solidFill>
                  <a:srgbClr val="C4ECFF"/>
                </a:solidFill>
                <a:latin typeface="Helvetica World"/>
                <a:ea typeface="Helvetica World"/>
                <a:cs typeface="Helvetica World"/>
                <a:sym typeface="Helvetica World"/>
              </a:rPr>
              <a:t>This project deploys a fine-tuned LayoutLMv3 model to automatically extract key data from invoices. Trained on the SROIE dataset, the model is optimized to recognize important fields such as company names, dates, and totals from invoice images.</a:t>
            </a:r>
          </a:p>
          <a:p>
            <a:pPr algn="l">
              <a:lnSpc>
                <a:spcPts val="2519"/>
              </a:lnSpc>
            </a:pPr>
            <a:r>
              <a:rPr lang="en-US" sz="1799" spc="-17" dirty="0">
                <a:solidFill>
                  <a:srgbClr val="C4ECFF"/>
                </a:solidFill>
                <a:latin typeface="Helvetica World"/>
                <a:ea typeface="Helvetica World"/>
                <a:cs typeface="Helvetica World"/>
                <a:sym typeface="Helvetica World"/>
              </a:rPr>
              <a:t>The deployment is powered by a Flask-based API where users can upload an invoice image using a user interface for real-time processing. The API handles image preprocessing, tokenization, and bounding box extraction to format the input for the LayoutLMv3 model. After inference, the model returns an image of the invoice with colored boundary boxes and labels as well as a structured JSON output with labeled data as key-value pairs extracted from the document.</a:t>
            </a:r>
          </a:p>
          <a:p>
            <a:pPr algn="l">
              <a:lnSpc>
                <a:spcPts val="2519"/>
              </a:lnSpc>
            </a:pPr>
            <a:r>
              <a:rPr lang="en-US" sz="1799" spc="-17" dirty="0">
                <a:solidFill>
                  <a:srgbClr val="C4ECFF"/>
                </a:solidFill>
                <a:latin typeface="Helvetica World"/>
                <a:ea typeface="Helvetica World"/>
                <a:cs typeface="Helvetica World"/>
                <a:sym typeface="Helvetica World"/>
              </a:rPr>
              <a:t>The main advantage of this approach is the automation of invoice data extraction, reducing manual data entry and increasing accuracy for tasks like bookkeeping or expense management. This solution is designed to work with both scanned documents and photographed invoices, making it versatile for various use cases in finance and accounting.</a:t>
            </a:r>
          </a:p>
        </p:txBody>
      </p:sp>
      <p:sp>
        <p:nvSpPr>
          <p:cNvPr id="8" name="TextBox 8"/>
          <p:cNvSpPr txBox="1"/>
          <p:nvPr/>
        </p:nvSpPr>
        <p:spPr>
          <a:xfrm>
            <a:off x="1028700" y="2322767"/>
            <a:ext cx="8115300" cy="1489126"/>
          </a:xfrm>
          <a:prstGeom prst="rect">
            <a:avLst/>
          </a:prstGeom>
        </p:spPr>
        <p:txBody>
          <a:bodyPr lIns="0" tIns="0" rIns="0" bIns="0" rtlCol="0" anchor="t">
            <a:spAutoFit/>
          </a:bodyPr>
          <a:lstStyle/>
          <a:p>
            <a:pPr algn="l">
              <a:lnSpc>
                <a:spcPts val="5472"/>
              </a:lnSpc>
            </a:pPr>
            <a:r>
              <a:rPr lang="en-US" sz="7200" b="1" spc="-215" dirty="0">
                <a:solidFill>
                  <a:srgbClr val="C4ECFF"/>
                </a:solidFill>
                <a:latin typeface="Helvetica World Bold"/>
                <a:ea typeface="Helvetica World Bold"/>
                <a:cs typeface="Helvetica World Bold"/>
                <a:sym typeface="Helvetica World Bold"/>
              </a:rPr>
              <a:t>MODEL DEPLOYMENT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TotalTime>
  <Words>661</Words>
  <Application>Microsoft Macintosh PowerPoint</Application>
  <PresentationFormat>Custom</PresentationFormat>
  <Paragraphs>61</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Helvetica</vt:lpstr>
      <vt:lpstr>Calibri</vt:lpstr>
      <vt:lpstr>Helvetica World</vt:lpstr>
      <vt:lpstr>Helvetica World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and Pink Gradient Futuristic Artificial Intelligence Presentation</dc:title>
  <cp:lastModifiedBy>seifeldeen sameh</cp:lastModifiedBy>
  <cp:revision>2</cp:revision>
  <dcterms:created xsi:type="dcterms:W3CDTF">2006-08-16T00:00:00Z</dcterms:created>
  <dcterms:modified xsi:type="dcterms:W3CDTF">2024-10-21T16:12:38Z</dcterms:modified>
  <dc:identifier>DAGUNsH66Mw</dc:identifier>
</cp:coreProperties>
</file>